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3" r:id="rId1"/>
  </p:sldMasterIdLst>
  <p:notesMasterIdLst>
    <p:notesMasterId r:id="rId47"/>
  </p:notesMasterIdLst>
  <p:sldIdLst>
    <p:sldId id="256" r:id="rId2"/>
    <p:sldId id="257" r:id="rId3"/>
    <p:sldId id="290" r:id="rId4"/>
    <p:sldId id="259" r:id="rId5"/>
    <p:sldId id="377" r:id="rId6"/>
    <p:sldId id="260" r:id="rId7"/>
    <p:sldId id="261" r:id="rId8"/>
    <p:sldId id="37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92" r:id="rId18"/>
    <p:sldId id="369" r:id="rId19"/>
    <p:sldId id="370" r:id="rId20"/>
    <p:sldId id="340" r:id="rId21"/>
    <p:sldId id="270" r:id="rId22"/>
    <p:sldId id="271" r:id="rId23"/>
    <p:sldId id="371" r:id="rId24"/>
    <p:sldId id="272" r:id="rId25"/>
    <p:sldId id="374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375" r:id="rId34"/>
    <p:sldId id="376" r:id="rId35"/>
    <p:sldId id="280" r:id="rId36"/>
    <p:sldId id="281" r:id="rId37"/>
    <p:sldId id="282" r:id="rId38"/>
    <p:sldId id="283" r:id="rId39"/>
    <p:sldId id="284" r:id="rId40"/>
    <p:sldId id="285" r:id="rId41"/>
    <p:sldId id="286" r:id="rId42"/>
    <p:sldId id="287" r:id="rId43"/>
    <p:sldId id="372" r:id="rId44"/>
    <p:sldId id="289" r:id="rId45"/>
    <p:sldId id="291" r:id="rId46"/>
  </p:sldIdLst>
  <p:sldSz cx="18288000" cy="102854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85381" autoAdjust="0"/>
  </p:normalViewPr>
  <p:slideViewPr>
    <p:cSldViewPr snapToGrid="0">
      <p:cViewPr varScale="1">
        <p:scale>
          <a:sx n="60" d="100"/>
          <a:sy n="60" d="100"/>
        </p:scale>
        <p:origin x="1296" y="84"/>
      </p:cViewPr>
      <p:guideLst>
        <p:guide orient="horz" pos="3240"/>
        <p:guide pos="57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ja-JP" altLang="en-US"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ja-JP" altLang="en-US"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ja-JP" altLang="en-US"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</a:lstStyle>
          <a:p>
            <a:pPr algn="r"/>
            <a:fld id="{00000000-1234-1234-1234-123412341234}" type="slidenum">
              <a:rPr lang="en-US" altLang="ja-JP" sz="1200" smtClean="0">
                <a:solidFill>
                  <a:schemeClr val="dk1"/>
                </a:solidFill>
                <a:cs typeface="Calibri"/>
                <a:sym typeface="Calibri"/>
              </a:rPr>
              <a:pPr algn="r"/>
              <a:t>‹#›</a:t>
            </a:fld>
            <a:endParaRPr lang="ja-JP" altLang="en-US" sz="1200" dirty="0">
              <a:solidFill>
                <a:schemeClr val="dk1"/>
              </a:solidFill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47397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游ゴシック Medium" panose="020B0500000000000000" pitchFamily="50" charset="-128"/>
        <a:ea typeface="游ゴシック Medium" panose="020B0500000000000000" pitchFamily="50" charset="-128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家族の同席と関与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家族が絶対必要なのは自傷行為がある場合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3164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7" name="Google Shape;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8284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3" name="Google Shape;10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5935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5f2514389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産業医は頼まれたことをやってしまいがちだが・・・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それじゃ後はよろしく！といって帰ってしまったら・・・？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産業医のミスも事業者の責任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09" name="Google Shape;109;g55f2514389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4404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「自傷の恐れが否定できない」としておく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15" name="Google Shape;11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80962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22" name="Google Shape;12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765221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29" name="Google Shape;12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9318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9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3" name="Google Shape;24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83974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麻酔科　</a:t>
            </a:r>
            <a:r>
              <a:rPr lang="en-US" alt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F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先生は医局長に相談している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病院</a:t>
            </a:r>
            <a:r>
              <a:rPr lang="ja-JP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のほうが落ち着くと言って、勤務終了後も病院内にとどまっていた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50" name="Google Shape;25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47172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0:notes"/>
          <p:cNvSpPr txBox="1">
            <a:spLocks noGrp="1"/>
          </p:cNvSpPr>
          <p:nvPr>
            <p:ph type="body" idx="1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50" name="Google Shape;250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1453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結局、ここを結論にして考える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altLang="ja-JP" sz="1200" smtClean="0">
                <a:solidFill>
                  <a:schemeClr val="dk1"/>
                </a:solidFill>
                <a:cs typeface="Calibri"/>
                <a:sym typeface="Calibri"/>
              </a:rPr>
              <a:pPr algn="r"/>
              <a:t>20</a:t>
            </a:fld>
            <a:endParaRPr lang="ja-JP" altLang="en-US" sz="1200" dirty="0">
              <a:solidFill>
                <a:schemeClr val="dk1"/>
              </a:solidFill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9901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219965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解決策は先に考えておく→協力的な家族を紹介してもらう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36" name="Google Shape;13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4779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43" name="Google Shape;14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5572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引き取ってもらう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49" name="Google Shape;1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831392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説明してないと、なんでも配慮できると思いがち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会社の「一生懸命」→寄り添いすぎ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55" name="Google Shape;155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89007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本人が「役割」を果たしていない場合は、会社は責任を負いかねる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62" name="Google Shape;16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839156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直接伝え直す機会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69" name="Google Shape;16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06003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76" name="Google Shape;176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124787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84" name="Google Shape;18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781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①本人が頑張れば良い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③会社を恨む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92" name="Google Shape;192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76333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困った関係者主治医→「自分を責めてはいけません」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99" name="Google Shape;19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433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11163" y="1235075"/>
            <a:ext cx="5913437" cy="33274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一般的な対応ではそもそも家族が出てこない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医療的な対応→安全配慮不履行</a:t>
            </a:r>
            <a:endParaRPr kumimoji="1" lang="en-US" altLang="ja-JP" dirty="0" smtClean="0"/>
          </a:p>
          <a:p>
            <a:r>
              <a:rPr kumimoji="1" lang="ja-JP" altLang="en-US" dirty="0" smtClean="0"/>
              <a:t>本人：普通に働いても大丈夫という姿勢</a:t>
            </a:r>
            <a:endParaRPr kumimoji="1" lang="en-US" altLang="ja-JP" dirty="0" smtClean="0"/>
          </a:p>
          <a:p>
            <a:r>
              <a:rPr kumimoji="1" lang="ja-JP" altLang="en-US" dirty="0" smtClean="0"/>
              <a:t>上司：できる上司もできない上司もいる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人事：社会的廃人化、誰に対しても適用可能か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74F3B-28CA-4207-B7B2-17E3B5EC2606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995310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困った関係者主治医→「自分を責めてはいけません」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199" name="Google Shape;199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062050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サラッと書いてくれているが、誰に？？？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06" name="Google Shape;20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37491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13" name="Google Shape;21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843881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明らかなネガティブ情報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考える人が考えるようにする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20" name="Google Shape;22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67411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27" name="Google Shape;22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52248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親族に広げていく他ない←本人に考えさせる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34" name="Google Shape;234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36952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(1)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本人も家族にしっかり説明している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支援してくれる人間関係も本人が持つ資産の問題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1" name="Google Shape;241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984210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みんな呼んでいるけど？？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8" name="Google Shape;24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944699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書面</a:t>
            </a:r>
            <a:r>
              <a:rPr lang="en-US" alt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+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電話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最終的にどんな結末になるかわからない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将来の話しかしない、原因論はしない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55" name="Google Shape;25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5937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誰が聞いてもおかしいことを説明していないことを示す</a:t>
            </a:r>
            <a:endParaRPr kumimoji="1" lang="en-US" altLang="ja-JP" dirty="0" smtClean="0"/>
          </a:p>
          <a:p>
            <a:r>
              <a:rPr kumimoji="1" lang="ja-JP" altLang="en-US" smtClean="0"/>
              <a:t>一人暮らし情報を伝える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00000000-1234-1234-1234-123412341234}" type="slidenum">
              <a:rPr lang="en-US" altLang="ja-JP" sz="1200" smtClean="0">
                <a:solidFill>
                  <a:schemeClr val="dk1"/>
                </a:solidFill>
                <a:cs typeface="Calibri"/>
                <a:sym typeface="Calibri"/>
              </a:rPr>
              <a:pPr algn="r"/>
              <a:t>45</a:t>
            </a:fld>
            <a:endParaRPr lang="ja-JP" altLang="en-US" sz="1200" dirty="0">
              <a:solidFill>
                <a:schemeClr val="dk1"/>
              </a:solidFill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1978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sym typeface="Arial"/>
              </a:rPr>
              <a:t>4</a:t>
            </a:fld>
            <a:endParaRPr sz="1200" b="0" i="0" u="none" strike="noStrike" cap="none" dirty="0">
              <a:solidFill>
                <a:schemeClr val="dk1"/>
              </a:solidFill>
              <a:sym typeface="Arial"/>
            </a:endParaRPr>
          </a:p>
        </p:txBody>
      </p:sp>
      <p:sp>
        <p:nvSpPr>
          <p:cNvPr id="63" name="Google Shape;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4" name="Google Shape;6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  <a:sym typeface="Arial"/>
              </a:rPr>
              <a:t>基本的に全例呼ぶ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  <a:sym typeface="Arial"/>
              </a:rPr>
              <a:t>上司が代わりに判断する→後にこじれる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  <a:sym typeface="Arial"/>
              </a:rPr>
              <a:t>一般的な治療のゴール</a:t>
            </a:r>
            <a:r>
              <a:rPr lang="en-US" alt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  <a:sym typeface="Arial"/>
              </a:rPr>
              <a:t>=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  <a:cs typeface="Arial"/>
                <a:sym typeface="Arial"/>
              </a:rPr>
              <a:t>日常生活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1493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どちらか、引用があった方がいいかも。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93D70-8ED4-468A-941B-0375062E5140}" type="slidenum">
              <a:rPr lang="ja-JP" altLang="en-US" smtClean="0"/>
              <a:pPr/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8837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よくある反論：自己決定権がある大人なのに同席が必要？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1" name="Google Shape;7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6120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特に対面が必要なとき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8" name="Google Shape;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7066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職場でできることはない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85" name="Google Shape;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2466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本気度も会社は判断できない</a:t>
            </a:r>
            <a:endParaRPr lang="en-US" altLang="ja-JP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放置</a:t>
            </a:r>
            <a:r>
              <a:rPr lang="en-US" altLang="ja-JP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=</a:t>
            </a:r>
            <a:r>
              <a:rPr lang="ja-JP" altLang="en-US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不作為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91" name="Google Shape;9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8193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1371600" y="1683285"/>
            <a:ext cx="15544800" cy="358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Quattrocento Sans"/>
              <a:buNone/>
              <a:defRPr sz="72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1"/>
          </p:nvPr>
        </p:nvSpPr>
        <p:spPr>
          <a:xfrm>
            <a:off x="2286000" y="5402223"/>
            <a:ext cx="13716000" cy="2483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lvl="1" algn="ctr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/>
            </a:lvl2pPr>
            <a:lvl3pPr lvl="2" algn="ctr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700"/>
              <a:buNone/>
              <a:defRPr sz="2700"/>
            </a:lvl3pPr>
            <a:lvl4pPr lvl="3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/>
            </a:lvl4pPr>
            <a:lvl5pPr lvl="4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/>
            </a:lvl5pPr>
            <a:lvl6pPr lvl="5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6pPr>
            <a:lvl7pPr lvl="6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7pPr>
            <a:lvl8pPr lvl="7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8pPr>
            <a:lvl9pPr lvl="8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44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268288" lvl="0" indent="0" algn="l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 sz="60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marL="268288" lvl="1" indent="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8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2pPr>
            <a:lvl3pPr marL="268288" lvl="2" indent="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36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lang="en-US" dirty="0"/>
          </a:p>
          <a:p>
            <a:pPr lvl="1"/>
            <a:endParaRPr 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lvl="2"/>
            <a:endParaRPr dirty="0"/>
          </a:p>
        </p:txBody>
      </p:sp>
      <p:sp>
        <p:nvSpPr>
          <p:cNvPr id="20" name="Google Shape;20;p3"/>
          <p:cNvSpPr txBox="1">
            <a:spLocks noGrp="1"/>
          </p:cNvSpPr>
          <p:nvPr>
            <p:ph type="ftr" idx="11"/>
          </p:nvPr>
        </p:nvSpPr>
        <p:spPr>
          <a:xfrm>
            <a:off x="878727" y="9531704"/>
            <a:ext cx="1547847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cxnSp>
        <p:nvCxnSpPr>
          <p:cNvPr id="22" name="Google Shape;22;p3"/>
          <p:cNvCxnSpPr/>
          <p:nvPr/>
        </p:nvCxnSpPr>
        <p:spPr>
          <a:xfrm>
            <a:off x="866321" y="982181"/>
            <a:ext cx="16567566" cy="0"/>
          </a:xfrm>
          <a:prstGeom prst="straightConnector1">
            <a:avLst/>
          </a:prstGeom>
          <a:noFill/>
          <a:ln w="57150" cap="flat" cmpd="sng">
            <a:solidFill>
              <a:srgbClr val="7FA8ED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タイトルとコンテンツ">
  <p:cSld name="1_タイトルとコンテンツ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9143999" y="1218270"/>
            <a:ext cx="8289889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  <a:defRPr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marL="914400" lvl="1" indent="-22860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/>
            </a:lvl2pPr>
            <a:lvl3pPr marL="1371600" lvl="2" indent="-22860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866321" y="9533057"/>
            <a:ext cx="1547847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cxnSp>
        <p:nvCxnSpPr>
          <p:cNvPr id="28" name="Google Shape;28;p4"/>
          <p:cNvCxnSpPr/>
          <p:nvPr/>
        </p:nvCxnSpPr>
        <p:spPr>
          <a:xfrm>
            <a:off x="866321" y="982181"/>
            <a:ext cx="16567566" cy="0"/>
          </a:xfrm>
          <a:prstGeom prst="straightConnector1">
            <a:avLst/>
          </a:prstGeom>
          <a:noFill/>
          <a:ln w="57150" cap="flat" cmpd="sng">
            <a:solidFill>
              <a:srgbClr val="7FA8ED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>
  <p:cSld name="セクション見出し">
    <p:bg>
      <p:bgPr>
        <a:solidFill>
          <a:srgbClr val="E2EBFA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64578" y="2818965"/>
            <a:ext cx="16561777" cy="2323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99"/>
              <a:buFont typeface="Quattrocento Sans"/>
              <a:buNone/>
              <a:defRPr sz="6000"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ユーザー設定レイアウト">
  <p:cSld name="ユーザー設定レイアウト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ftr" idx="11"/>
          </p:nvPr>
        </p:nvSpPr>
        <p:spPr>
          <a:xfrm>
            <a:off x="866321" y="9533058"/>
            <a:ext cx="1547847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body" idx="1"/>
          </p:nvPr>
        </p:nvSpPr>
        <p:spPr>
          <a:xfrm>
            <a:off x="2195513" y="246162"/>
            <a:ext cx="15238375" cy="9145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游ゴシック Medium" panose="020B0500000000000000" pitchFamily="50" charset="-128"/>
                <a:ea typeface="游ゴシック Medium" panose="020B0500000000000000" pitchFamily="50" charset="-128"/>
              </a:defRPr>
            </a:lvl1pPr>
            <a:lvl2pPr marL="914400" lvl="1" indent="-22860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2pPr>
            <a:lvl3pPr marL="1371600" lvl="2" indent="-228600" algn="l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5" name="Google Shape;35;p6"/>
          <p:cNvSpPr/>
          <p:nvPr/>
        </p:nvSpPr>
        <p:spPr>
          <a:xfrm>
            <a:off x="0" y="0"/>
            <a:ext cx="2015208" cy="10285413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0E2B5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 b="0" i="0" u="none" strike="noStrike" cap="none" dirty="0">
              <a:solidFill>
                <a:schemeClr val="lt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  <a:defRPr sz="3200" b="0" i="0" u="none" strike="noStrike" cap="none">
                <a:solidFill>
                  <a:schemeClr val="accent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marL="914400" marR="0" lvl="1" indent="-2286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1371600" marR="0" lvl="2" indent="-228600" algn="l" rtl="0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2743200" marR="0" lvl="5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3200400" marR="0" lvl="6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3657600" marR="0" lvl="7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4114800" marR="0" lvl="8" indent="-4000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ftr" idx="11"/>
          </p:nvPr>
        </p:nvSpPr>
        <p:spPr>
          <a:xfrm>
            <a:off x="866321" y="9533058"/>
            <a:ext cx="1547847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游ゴシック Medium" panose="020B0500000000000000" pitchFamily="50" charset="-128"/>
                <a:sym typeface="Quattrocento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700" b="0" i="0" u="none" strike="noStrike" cap="none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endParaRPr lang="ja-JP" altLang="en-US" dirty="0"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游ゴシック Medium" panose="020B0500000000000000" pitchFamily="50" charset="-128"/>
                <a:sym typeface="Quattrocento Sans"/>
              </a:defRPr>
            </a:lvl1pPr>
            <a:lvl2pPr marL="0" marR="0" lvl="1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marL="0" marR="0" lvl="2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marL="0" marR="0" lvl="3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marL="0" marR="0" lvl="4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marL="0" marR="0" lvl="5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marL="0" marR="0" lvl="6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marL="0" marR="0" lvl="7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marL="0" marR="0" lvl="8" indent="0" algn="r" rtl="0">
              <a:spcBef>
                <a:spcPts val="0"/>
              </a:spcBef>
              <a:buNone/>
              <a:defRPr sz="1800" b="0" i="0" u="none" strike="noStrike" cap="none">
                <a:solidFill>
                  <a:schemeClr val="dk2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>
            <a:fld id="{00000000-1234-1234-1234-123412341234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游ゴシック Medium" panose="020B0500000000000000" pitchFamily="50" charset="-128"/>
          <a:ea typeface="游ゴシック Medium" panose="020B0500000000000000" pitchFamily="50" charset="-128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74">
          <p15:clr>
            <a:srgbClr val="F26B43"/>
          </p15:clr>
        </p15:guide>
        <p15:guide id="2" pos="3946">
          <p15:clr>
            <a:srgbClr val="F26B43"/>
          </p15:clr>
        </p15:guide>
        <p15:guide id="3" pos="5760">
          <p15:clr>
            <a:srgbClr val="F26B43"/>
          </p15:clr>
        </p15:guide>
        <p15:guide id="4" pos="544">
          <p15:clr>
            <a:srgbClr val="F26B43"/>
          </p15:clr>
        </p15:guide>
        <p15:guide id="5" orient="horz" pos="767">
          <p15:clr>
            <a:srgbClr val="F26B43"/>
          </p15:clr>
        </p15:guide>
        <p15:guide id="6" orient="horz" pos="4305">
          <p15:clr>
            <a:srgbClr val="F26B43"/>
          </p15:clr>
        </p15:guide>
        <p15:guide id="7" pos="7574">
          <p15:clr>
            <a:srgbClr val="F26B43"/>
          </p15:clr>
        </p15:guide>
        <p15:guide id="8" pos="10999">
          <p15:clr>
            <a:srgbClr val="F26B43"/>
          </p15:clr>
        </p15:guide>
        <p15:guide id="9" orient="horz" pos="3239">
          <p15:clr>
            <a:srgbClr val="F26B43"/>
          </p15:clr>
        </p15:guide>
        <p15:guide id="10" orient="horz" pos="589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ctrTitle"/>
          </p:nvPr>
        </p:nvSpPr>
        <p:spPr>
          <a:xfrm>
            <a:off x="1371600" y="1683285"/>
            <a:ext cx="15544800" cy="358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Quattrocento Sans"/>
              <a:buNone/>
            </a:pPr>
            <a:r>
              <a:rPr lang="ja-JP" altLang="en-US" dirty="0" smtClean="0"/>
              <a:t>関係者との関わり方～家族編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死にたい</a:t>
            </a:r>
            <a:r>
              <a:rPr lang="ja-JP" altLang="en-US" dirty="0" smtClean="0"/>
              <a:t>と言われたら</a:t>
            </a:r>
            <a:endParaRPr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422917" y="6007667"/>
            <a:ext cx="13459128" cy="252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社会保険労務士</a:t>
            </a:r>
            <a:r>
              <a:rPr lang="ja-JP" altLang="en-US" sz="4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法人 桑原</a:t>
            </a:r>
            <a:r>
              <a:rPr lang="ja-JP" altLang="en-US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事務所　社会保険労務士　</a:t>
            </a:r>
            <a:endParaRPr lang="en-US" altLang="ja-JP" sz="4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>
              <a:lnSpc>
                <a:spcPct val="120000"/>
              </a:lnSpc>
            </a:pPr>
            <a:r>
              <a:rPr lang="ja-JP" altLang="en-US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株式会社 </a:t>
            </a:r>
            <a:r>
              <a:rPr lang="en-US" altLang="ja-JP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Office d‘Azur</a:t>
            </a:r>
            <a:r>
              <a:rPr lang="ja-JP" altLang="en-US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　代表取締役</a:t>
            </a:r>
            <a:endParaRPr lang="en-US" altLang="ja-JP" sz="4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>
              <a:lnSpc>
                <a:spcPct val="120000"/>
              </a:lnSpc>
            </a:pPr>
            <a:r>
              <a:rPr lang="ja-JP" altLang="en-US" sz="4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森　悠</a:t>
            </a:r>
            <a:r>
              <a:rPr lang="ja-JP" altLang="en-US" sz="4400" dirty="0" smtClean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太</a:t>
            </a:r>
            <a:endParaRPr lang="en-US" altLang="ja-JP" sz="4400" dirty="0" smtClean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程度問題</a:t>
            </a:r>
            <a:endParaRPr dirty="0"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ja-JP" dirty="0"/>
              <a:t>結構しょっちゅう「死にたい」とか、同様のことを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dirty="0"/>
              <a:t>言う社員なので、イチイチ真に受けてられません。</a:t>
            </a:r>
            <a:endParaRPr lang="en-US" altLang="ja-JP" sz="3200" dirty="0"/>
          </a:p>
          <a:p>
            <a:pPr marL="271463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3600" dirty="0"/>
              <a:t>→</a:t>
            </a:r>
            <a:endParaRPr lang="en-US" altLang="ja-JP" sz="3600" dirty="0"/>
          </a:p>
          <a:p>
            <a:pPr marL="728663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000" dirty="0">
                <a:solidFill>
                  <a:schemeClr val="accent1"/>
                </a:solidFill>
              </a:rPr>
              <a:t> 業務上「知り得てしまった」以上、放置はできない。</a:t>
            </a:r>
            <a:endParaRPr sz="4000" dirty="0">
              <a:solidFill>
                <a:schemeClr val="accent1"/>
              </a:solidFill>
            </a:endParaRPr>
          </a:p>
          <a:p>
            <a:pPr marL="728663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000" dirty="0">
                <a:solidFill>
                  <a:schemeClr val="accent1"/>
                </a:solidFill>
              </a:rPr>
              <a:t>「職場は働く場所」であり、「死にたい」という言葉は</a:t>
            </a:r>
            <a:r>
              <a:rPr lang="en-US" altLang="ja-JP" sz="4000" dirty="0">
                <a:solidFill>
                  <a:schemeClr val="accent1"/>
                </a:solidFill>
              </a:rPr>
              <a:t/>
            </a:r>
            <a:br>
              <a:rPr lang="en-US" altLang="ja-JP" sz="4000" dirty="0">
                <a:solidFill>
                  <a:schemeClr val="accent1"/>
                </a:solidFill>
              </a:rPr>
            </a:br>
            <a:r>
              <a:rPr lang="ja-JP" sz="4000" dirty="0">
                <a:solidFill>
                  <a:schemeClr val="accent1"/>
                </a:solidFill>
              </a:rPr>
              <a:t>「冗談」で言うようなものではない。</a:t>
            </a:r>
            <a:endParaRPr sz="4000" dirty="0">
              <a:solidFill>
                <a:schemeClr val="accent1"/>
              </a:solidFill>
            </a:endParaRPr>
          </a:p>
          <a:p>
            <a:pPr marL="728663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accent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000" dirty="0">
                <a:solidFill>
                  <a:schemeClr val="accent1"/>
                </a:solidFill>
              </a:rPr>
              <a:t>今後、軽い気持ちで本人側も口にすることが無いように</a:t>
            </a:r>
            <a:r>
              <a:rPr lang="en-US" altLang="ja-JP" sz="4000" dirty="0">
                <a:solidFill>
                  <a:schemeClr val="accent1"/>
                </a:solidFill>
              </a:rPr>
              <a:t/>
            </a:r>
            <a:br>
              <a:rPr lang="en-US" altLang="ja-JP" sz="4000" dirty="0">
                <a:solidFill>
                  <a:schemeClr val="accent1"/>
                </a:solidFill>
              </a:rPr>
            </a:br>
            <a:r>
              <a:rPr lang="ja-JP" sz="4000" dirty="0">
                <a:solidFill>
                  <a:schemeClr val="accent1"/>
                </a:solidFill>
              </a:rPr>
              <a:t>「しつけ」をする意味からも、</a:t>
            </a:r>
            <a:r>
              <a:rPr lang="ja-JP" altLang="en-US" sz="4000" dirty="0">
                <a:solidFill>
                  <a:schemeClr val="accent1"/>
                </a:solidFill>
              </a:rPr>
              <a:t>しっかりと</a:t>
            </a:r>
            <a:r>
              <a:rPr lang="ja-JP" sz="4000" dirty="0">
                <a:solidFill>
                  <a:schemeClr val="accent1"/>
                </a:solidFill>
              </a:rPr>
              <a:t>対応する。</a:t>
            </a:r>
            <a:endParaRPr sz="4000" dirty="0">
              <a:solidFill>
                <a:schemeClr val="accent1"/>
              </a:solidFill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6E3F4259-A456-4B74-9188-2F755329F1B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10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業務的健康管理で解釈すると</a:t>
            </a:r>
            <a:endParaRPr dirty="0"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altLang="ja-JP" dirty="0"/>
              <a:t>｢</a:t>
            </a:r>
            <a:r>
              <a:rPr lang="ja-JP" dirty="0" smtClean="0"/>
              <a:t>死にたい」＝</a:t>
            </a:r>
            <a:r>
              <a:rPr lang="ja-JP" altLang="en-US" dirty="0"/>
              <a:t>「</a:t>
            </a:r>
            <a:r>
              <a:rPr lang="ja-JP" dirty="0" smtClean="0"/>
              <a:t>仕事</a:t>
            </a:r>
            <a:r>
              <a:rPr lang="ja-JP" dirty="0"/>
              <a:t>ができない</a:t>
            </a:r>
            <a:r>
              <a:rPr lang="ja-JP" dirty="0" smtClean="0"/>
              <a:t>」</a:t>
            </a:r>
            <a:r>
              <a:rPr lang="en-US" altLang="ja-JP" dirty="0"/>
              <a:t>(</a:t>
            </a:r>
            <a:r>
              <a:rPr lang="ja-JP" altLang="en-US" dirty="0" smtClean="0"/>
              <a:t>第一原則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marL="271463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dirty="0"/>
              <a:t>→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dirty="0"/>
              <a:t> 第二原則にもとづき、「休ませる」しかない。</a:t>
            </a:r>
            <a:endParaRPr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33EBFEB4-952A-4E1E-92BC-0E2E417B03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11</a:t>
            </a:fld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自殺回避のために</a:t>
            </a:r>
            <a:endParaRPr dirty="0"/>
          </a:p>
        </p:txBody>
      </p:sp>
      <p:sp>
        <p:nvSpPr>
          <p:cNvPr id="106" name="Google Shape;106;p16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1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ja-JP" dirty="0"/>
              <a:t> </a:t>
            </a:r>
            <a:r>
              <a:rPr lang="ja-JP" dirty="0" smtClean="0"/>
              <a:t>誰</a:t>
            </a:r>
            <a:r>
              <a:rPr lang="ja-JP" dirty="0"/>
              <a:t>かが24時間監視すれば、物理的には抑止可能である。</a:t>
            </a:r>
            <a:endParaRPr dirty="0"/>
          </a:p>
          <a:p>
            <a:pPr marL="0" lvl="1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ts val="4400"/>
            </a:pPr>
            <a:r>
              <a:rPr lang="ja-JP" dirty="0"/>
              <a:t> </a:t>
            </a:r>
            <a:r>
              <a:rPr lang="ja-JP" altLang="en-US" dirty="0" smtClean="0"/>
              <a:t>→疑問：</a:t>
            </a:r>
            <a:r>
              <a:rPr lang="en-US" altLang="ja-JP" dirty="0" smtClean="0"/>
              <a:t>	</a:t>
            </a:r>
            <a:r>
              <a:rPr lang="ja-JP" dirty="0" smtClean="0"/>
              <a:t>だれ</a:t>
            </a:r>
            <a:r>
              <a:rPr lang="ja-JP" dirty="0"/>
              <a:t>が「業務」として監視するのか？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　</a:t>
            </a:r>
            <a:r>
              <a:rPr lang="en-US" altLang="ja-JP" dirty="0"/>
              <a:t>	</a:t>
            </a:r>
            <a:r>
              <a:rPr lang="en-US" altLang="ja-JP" dirty="0" smtClean="0"/>
              <a:t>		</a:t>
            </a:r>
            <a:r>
              <a:rPr lang="ja-JP" dirty="0" smtClean="0"/>
              <a:t>上司</a:t>
            </a:r>
            <a:r>
              <a:rPr lang="ja-JP" altLang="en-US" dirty="0"/>
              <a:t>が「業務</a:t>
            </a:r>
            <a:r>
              <a:rPr lang="ja-JP" dirty="0"/>
              <a:t>命令」できるのか？</a:t>
            </a:r>
            <a:endParaRPr sz="32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sz="4800" dirty="0" smtClean="0"/>
              <a:t> →</a:t>
            </a:r>
            <a:endParaRPr lang="en-US" altLang="ja-JP" sz="4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sz="4800" dirty="0" smtClean="0">
                <a:solidFill>
                  <a:schemeClr val="accent1"/>
                </a:solidFill>
              </a:rPr>
              <a:t> </a:t>
            </a:r>
            <a:r>
              <a:rPr lang="ja-JP" sz="4800" dirty="0" smtClean="0">
                <a:solidFill>
                  <a:schemeClr val="accent1"/>
                </a:solidFill>
              </a:rPr>
              <a:t>とりあえず</a:t>
            </a:r>
            <a:r>
              <a:rPr lang="ja-JP" sz="4800" dirty="0">
                <a:solidFill>
                  <a:schemeClr val="accent1"/>
                </a:solidFill>
              </a:rPr>
              <a:t>安全確保した後に、家族にひきわたす他ない。 </a:t>
            </a:r>
            <a:endParaRPr sz="4800" dirty="0">
              <a:solidFill>
                <a:schemeClr val="accent1"/>
              </a:solidFill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3600" dirty="0"/>
              <a:t>＊家族が24時間監視できないなら、入院させる</a:t>
            </a:r>
            <a:r>
              <a:rPr lang="ja-JP" altLang="en-US" sz="3600" dirty="0"/>
              <a:t>しかないが、それは家族の問題</a:t>
            </a:r>
            <a:r>
              <a:rPr lang="ja-JP" sz="3600" dirty="0"/>
              <a:t>。</a:t>
            </a:r>
            <a:endParaRPr sz="36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608D28A3-B2ED-463B-9163-1CA9386C76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12</a:t>
            </a:fld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500" cy="70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ややこしいから産業医に任せたい</a:t>
            </a:r>
            <a:endParaRPr dirty="0"/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500" cy="812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070"/>
              <a:buFont typeface="Arial" panose="020B0604020202020204" pitchFamily="34" charset="0"/>
              <a:buChar char="•"/>
            </a:pPr>
            <a:r>
              <a:rPr lang="ja-JP" sz="3600" dirty="0"/>
              <a:t>確かに家族と連携しても、結局は病院に連れて行</a:t>
            </a:r>
            <a:r>
              <a:rPr lang="ja-JP" altLang="en-US" sz="3600" dirty="0"/>
              <a:t>き、</a:t>
            </a:r>
            <a:r>
              <a:rPr lang="ja-JP" sz="3600" dirty="0"/>
              <a:t>医師の診察を受ける</a:t>
            </a:r>
            <a:r>
              <a:rPr lang="ja-JP" altLang="en-US" sz="3600" dirty="0"/>
              <a:t>の</a:t>
            </a:r>
            <a:r>
              <a:rPr lang="ja-JP" sz="3600" dirty="0"/>
              <a:t>なら、</a:t>
            </a:r>
            <a:r>
              <a:rPr lang="ja-JP" altLang="en-US" sz="3600" dirty="0"/>
              <a:t>まず</a:t>
            </a:r>
            <a:r>
              <a:rPr lang="ja-JP" sz="3600" dirty="0"/>
              <a:t>産業医に対応してもらいたいと</a:t>
            </a:r>
            <a:r>
              <a:rPr lang="ja-JP" altLang="en-US" sz="3600" dirty="0"/>
              <a:t>いう</a:t>
            </a:r>
            <a:r>
              <a:rPr lang="ja-JP" sz="3600" dirty="0"/>
              <a:t>気持ちは分からないでもない。</a:t>
            </a:r>
            <a:endParaRPr lang="en-US" altLang="ja-JP" sz="3600" dirty="0"/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070"/>
              <a:buFont typeface="Arial" panose="020B0604020202020204" pitchFamily="34" charset="0"/>
              <a:buChar char="•"/>
            </a:pPr>
            <a:r>
              <a:rPr lang="ja-JP" sz="3600" dirty="0"/>
              <a:t>しかし、家族抜きでは「監視</a:t>
            </a:r>
            <a:r>
              <a:rPr lang="ja-JP" altLang="en-US" sz="3600" dirty="0"/>
              <a:t>体制</a:t>
            </a:r>
            <a:r>
              <a:rPr lang="ja-JP" sz="3600" dirty="0"/>
              <a:t>に</a:t>
            </a:r>
            <a:r>
              <a:rPr lang="ja-JP" altLang="en-US" sz="3600" dirty="0"/>
              <a:t>間隙</a:t>
            </a:r>
            <a:r>
              <a:rPr lang="ja-JP" sz="3600" dirty="0"/>
              <a:t>」が生じることは明らかであり、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sz="3600" dirty="0"/>
              <a:t>自殺が発生する可能性は0にはならない。</a:t>
            </a:r>
            <a:endParaRPr lang="en-US" altLang="ja-JP" sz="3600" dirty="0"/>
          </a:p>
          <a:p>
            <a:pPr marL="457200" lvl="0" indent="-457200" algn="l" rtl="0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070"/>
              <a:buFont typeface="Arial" panose="020B0604020202020204" pitchFamily="34" charset="0"/>
              <a:buChar char="•"/>
            </a:pPr>
            <a:r>
              <a:rPr lang="ja-JP" sz="3600" dirty="0"/>
              <a:t>かつ、</a:t>
            </a:r>
            <a:r>
              <a:rPr lang="ja-JP" altLang="en-US" sz="3600" dirty="0"/>
              <a:t>自殺という結果が発生した</a:t>
            </a:r>
            <a:r>
              <a:rPr lang="ja-JP" sz="3600" dirty="0"/>
              <a:t>最終的な責任主体としては、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ja-JP" sz="3600" b="1" dirty="0"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事業者が安全配慮義務の観点から負う</a:t>
            </a:r>
            <a:r>
              <a:rPr lang="ja-JP" sz="3600" dirty="0"/>
              <a:t>ことになる。</a:t>
            </a:r>
            <a:r>
              <a:rPr lang="en-US" altLang="ja-JP" sz="3600" dirty="0"/>
              <a:t/>
            </a:r>
            <a:br>
              <a:rPr lang="en-US" altLang="ja-JP" sz="3600" dirty="0"/>
            </a:br>
            <a:r>
              <a:rPr lang="en-US" altLang="ja-JP" sz="3600" dirty="0"/>
              <a:t>(</a:t>
            </a:r>
            <a:r>
              <a:rPr lang="ja-JP" sz="3600" dirty="0"/>
              <a:t>つまり産業医は、ガンバレ</a:t>
            </a:r>
            <a:r>
              <a:rPr lang="ja-JP" sz="3600" dirty="0" err="1"/>
              <a:t>ば</a:t>
            </a:r>
            <a:r>
              <a:rPr lang="ja-JP" sz="3600" dirty="0"/>
              <a:t>良いだけ、結果は保証</a:t>
            </a:r>
            <a:r>
              <a:rPr lang="ja-JP" altLang="en-US" sz="3600" dirty="0"/>
              <a:t>しなくてよいとい</a:t>
            </a:r>
            <a:r>
              <a:rPr lang="ja-JP" sz="3600" dirty="0"/>
              <a:t>うコト</a:t>
            </a:r>
            <a:r>
              <a:rPr lang="en-US" altLang="ja-JP" sz="3600" dirty="0"/>
              <a:t>)</a:t>
            </a:r>
            <a:endParaRPr sz="36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705EBA51-86B6-49AD-A037-34714E5AA2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13</a:t>
            </a:fld>
            <a:endParaRPr lang="ja-JP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8"/>
          <p:cNvSpPr txBox="1">
            <a:spLocks noGrp="1"/>
          </p:cNvSpPr>
          <p:nvPr>
            <p:ph type="body" idx="1"/>
          </p:nvPr>
        </p:nvSpPr>
        <p:spPr>
          <a:xfrm>
            <a:off x="866322" y="1217613"/>
            <a:ext cx="16594592" cy="813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本人が家族への連絡を拒否する</a:t>
            </a:r>
            <a:endParaRPr dirty="0"/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dirty="0"/>
          </a:p>
          <a:p>
            <a:pPr marL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altLang="ja-JP" dirty="0"/>
              <a:t>【</a:t>
            </a:r>
            <a:r>
              <a:rPr lang="ja-JP" altLang="en-US" dirty="0"/>
              <a:t>解決策</a:t>
            </a:r>
            <a:r>
              <a:rPr lang="en-US" altLang="ja-JP" dirty="0"/>
              <a:t>】</a:t>
            </a:r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生命の危機は</a:t>
            </a:r>
            <a:r>
              <a:rPr lang="ja-JP" altLang="en-US" dirty="0"/>
              <a:t>、</a:t>
            </a:r>
            <a:r>
              <a:rPr lang="ja-JP" dirty="0"/>
              <a:t>個人情報保護</a:t>
            </a:r>
            <a:r>
              <a:rPr lang="ja-JP" altLang="en-US" dirty="0"/>
              <a:t>よりも</a:t>
            </a:r>
            <a:r>
              <a:rPr lang="ja-JP" dirty="0"/>
              <a:t>優先</a:t>
            </a:r>
            <a:r>
              <a:rPr lang="ja-JP" altLang="en-US" dirty="0"/>
              <a:t>される、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u="sng" dirty="0"/>
              <a:t>十分に</a:t>
            </a:r>
            <a:r>
              <a:rPr lang="ja-JP" dirty="0"/>
              <a:t>合理的な理由である</a:t>
            </a:r>
            <a:endParaRPr dirty="0"/>
          </a:p>
        </p:txBody>
      </p:sp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難しい状況１</a:t>
            </a:r>
            <a:endParaRPr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5E9DCE3F-AB7A-47D7-B6F9-83A88AB959B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14</a:t>
            </a:fld>
            <a:endParaRPr lang="ja-JP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個人情報保護について</a:t>
            </a:r>
            <a:endParaRPr dirty="0"/>
          </a:p>
        </p:txBody>
      </p:sp>
      <p:sp>
        <p:nvSpPr>
          <p:cNvPr id="125" name="Google Shape;125;p19"/>
          <p:cNvSpPr txBox="1">
            <a:spLocks noGrp="1"/>
          </p:cNvSpPr>
          <p:nvPr>
            <p:ph type="body" idx="1"/>
          </p:nvPr>
        </p:nvSpPr>
        <p:spPr>
          <a:xfrm>
            <a:off x="866321" y="1217613"/>
            <a:ext cx="16594592" cy="813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>
                <a:solidFill>
                  <a:schemeClr val="accent1"/>
                </a:solidFill>
              </a:rPr>
              <a:t>個人情報保護法第23条第1項</a:t>
            </a:r>
            <a:endParaRPr lang="en-US" altLang="ja-JP" sz="4800" dirty="0">
              <a:solidFill>
                <a:schemeClr val="accent1"/>
              </a:solidFill>
            </a:endParaRPr>
          </a:p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lang="en-US" altLang="ja-JP" sz="4000" dirty="0"/>
          </a:p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000" dirty="0"/>
              <a:t>個人情報取扱事業者は、</a:t>
            </a:r>
            <a:r>
              <a:rPr lang="ja-JP" sz="4000" dirty="0">
                <a:solidFill>
                  <a:srgbClr val="C00000"/>
                </a:solidFill>
              </a:rPr>
              <a:t>次に掲げる場合を除く</a:t>
            </a:r>
            <a:r>
              <a:rPr lang="ja-JP" sz="4000" dirty="0"/>
              <a:t>ほか、あらかじめ本人の同意を得ないで、個人データを第三者に提供してはならない。</a:t>
            </a:r>
            <a:endParaRPr lang="en-US" altLang="ja-JP" sz="4000" dirty="0"/>
          </a:p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lang="en-US" altLang="ja-JP" sz="4000" dirty="0"/>
          </a:p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000" dirty="0"/>
              <a:t>一</a:t>
            </a:r>
            <a:r>
              <a:rPr lang="ja-JP" altLang="en-US" sz="4000" dirty="0"/>
              <a:t>　</a:t>
            </a:r>
            <a:r>
              <a:rPr lang="ja-JP" sz="4000" dirty="0"/>
              <a:t>法令に基づく場合</a:t>
            </a:r>
            <a:endParaRPr lang="en-US" altLang="ja-JP" sz="4000" dirty="0"/>
          </a:p>
          <a:p>
            <a:pPr marL="265113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000" dirty="0"/>
              <a:t>二　</a:t>
            </a:r>
            <a:r>
              <a:rPr lang="ja-JP" sz="4000" u="sng" dirty="0">
                <a:solidFill>
                  <a:srgbClr val="C00000"/>
                </a:solidFill>
              </a:rPr>
              <a:t>人の生命、身体又は財産の保護</a:t>
            </a:r>
            <a:r>
              <a:rPr lang="ja-JP" sz="4000" dirty="0"/>
              <a:t>のために　必要がある場合で</a:t>
            </a:r>
            <a:r>
              <a:rPr lang="en-US" altLang="ja-JP" sz="4000" dirty="0"/>
              <a:t/>
            </a:r>
            <a:br>
              <a:rPr lang="en-US" altLang="ja-JP" sz="4000" dirty="0"/>
            </a:br>
            <a:r>
              <a:rPr lang="ja-JP" altLang="en-US" sz="4000" dirty="0"/>
              <a:t>　</a:t>
            </a:r>
            <a:r>
              <a:rPr lang="ja-JP" sz="4000" dirty="0"/>
              <a:t>あって、</a:t>
            </a:r>
            <a:r>
              <a:rPr lang="ja-JP" sz="4000" dirty="0">
                <a:solidFill>
                  <a:srgbClr val="C00000"/>
                </a:solidFill>
              </a:rPr>
              <a:t> </a:t>
            </a:r>
            <a:r>
              <a:rPr lang="ja-JP" sz="4000" u="sng" dirty="0">
                <a:solidFill>
                  <a:srgbClr val="C00000"/>
                </a:solidFill>
              </a:rPr>
              <a:t>本人の同意を得ることが困難</a:t>
            </a:r>
            <a:r>
              <a:rPr lang="ja-JP" sz="4000" dirty="0"/>
              <a:t>であるとき　（以下略）</a:t>
            </a:r>
            <a:endParaRPr sz="4000" dirty="0"/>
          </a:p>
        </p:txBody>
      </p:sp>
      <p:sp>
        <p:nvSpPr>
          <p:cNvPr id="126" name="Google Shape;126;p19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fld id="{00000000-1234-1234-1234-123412341234}" type="slidenum">
              <a:rPr lang="en-US" altLang="ja-JP" sz="2100" b="0" i="0" u="none" strike="noStrike" cap="none">
                <a:solidFill>
                  <a:schemeClr val="dk1"/>
                </a:solidFill>
                <a:cs typeface="Arial"/>
                <a:sym typeface="Arial"/>
              </a:rPr>
              <a:t>15</a:t>
            </a:fld>
            <a:endParaRPr sz="2100" b="0" i="0" u="none" strike="noStrike" cap="none" dirty="0">
              <a:solidFill>
                <a:schemeClr val="dk1"/>
              </a:solidFill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個人情報保護について</a:t>
            </a:r>
            <a:endParaRPr dirty="0"/>
          </a:p>
        </p:txBody>
      </p:sp>
      <p:sp>
        <p:nvSpPr>
          <p:cNvPr id="132" name="Google Shape;132;p20"/>
          <p:cNvSpPr txBox="1">
            <a:spLocks noGrp="1"/>
          </p:cNvSpPr>
          <p:nvPr>
            <p:ph type="body" idx="1"/>
          </p:nvPr>
        </p:nvSpPr>
        <p:spPr>
          <a:xfrm>
            <a:off x="866321" y="1217613"/>
            <a:ext cx="16594592" cy="813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5112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>
                <a:solidFill>
                  <a:schemeClr val="accent1"/>
                </a:solidFill>
              </a:rPr>
              <a:t>「人の生命、身体又は財産の保護のために必要がある場合であって、本人の同意を得ることが困難であるとき」</a:t>
            </a:r>
            <a:endParaRPr sz="4800" dirty="0">
              <a:solidFill>
                <a:schemeClr val="accent1"/>
              </a:solidFill>
            </a:endParaRPr>
          </a:p>
          <a:p>
            <a:pPr marL="265112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4000" dirty="0"/>
          </a:p>
          <a:p>
            <a:pPr marL="265112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None/>
            </a:pPr>
            <a:r>
              <a:rPr lang="ja-JP" sz="4000" dirty="0">
                <a:solidFill>
                  <a:srgbClr val="C00000"/>
                </a:solidFill>
              </a:rPr>
              <a:t>物理的に同意を得難い場合</a:t>
            </a:r>
            <a:r>
              <a:rPr lang="ja-JP" sz="4000" dirty="0"/>
              <a:t>（＝本人が急病である場合等）に限られず、</a:t>
            </a:r>
            <a:endParaRPr sz="4000" dirty="0"/>
          </a:p>
          <a:p>
            <a:pPr marL="265112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None/>
            </a:pPr>
            <a:r>
              <a:rPr lang="ja-JP" sz="4000" dirty="0">
                <a:solidFill>
                  <a:srgbClr val="C00000"/>
                </a:solidFill>
              </a:rPr>
              <a:t>社会通念上同意が期待し難い場合</a:t>
            </a:r>
            <a:r>
              <a:rPr lang="ja-JP" sz="4000" dirty="0"/>
              <a:t>も含まれる。</a:t>
            </a:r>
            <a:endParaRPr sz="4000" dirty="0"/>
          </a:p>
          <a:p>
            <a:pPr marL="265112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400"/>
              <a:buNone/>
            </a:pPr>
            <a:endParaRPr sz="4000" dirty="0"/>
          </a:p>
          <a:p>
            <a:pPr marL="265113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000" dirty="0"/>
              <a:t>生命・身体・財産の保護のために、</a:t>
            </a:r>
            <a:r>
              <a:rPr lang="ja-JP" sz="4000" u="sng" dirty="0"/>
              <a:t>他の方法を用いることができる</a:t>
            </a:r>
            <a:r>
              <a:rPr lang="en-US" altLang="ja-JP" sz="4000" u="sng" dirty="0"/>
              <a:t/>
            </a:r>
            <a:br>
              <a:rPr lang="en-US" altLang="ja-JP" sz="4000" u="sng" dirty="0"/>
            </a:br>
            <a:r>
              <a:rPr lang="ja-JP" sz="4000" u="sng" dirty="0"/>
              <a:t>場合は不可</a:t>
            </a:r>
            <a:r>
              <a:rPr lang="ja-JP" sz="4000" dirty="0"/>
              <a:t>。</a:t>
            </a:r>
            <a:endParaRPr sz="4000" dirty="0"/>
          </a:p>
        </p:txBody>
      </p:sp>
      <p:sp>
        <p:nvSpPr>
          <p:cNvPr id="133" name="Google Shape;133;p20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fld id="{00000000-1234-1234-1234-123412341234}" type="slidenum">
              <a:rPr lang="en-US" altLang="ja-JP" sz="2100" b="0" i="0" u="none" strike="noStrike" cap="none">
                <a:solidFill>
                  <a:schemeClr val="dk1"/>
                </a:solidFill>
                <a:cs typeface="Arial"/>
                <a:sym typeface="Arial"/>
              </a:rPr>
              <a:t>16</a:t>
            </a:fld>
            <a:endParaRPr sz="2100" b="0" i="0" u="none" strike="noStrike" cap="none" dirty="0">
              <a:solidFill>
                <a:schemeClr val="dk1"/>
              </a:solidFill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6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altLang="en-US" dirty="0"/>
              <a:t>裁判例にみる「本人が家族への連絡を拒否する場合」</a:t>
            </a:r>
            <a:endParaRPr dirty="0"/>
          </a:p>
        </p:txBody>
      </p:sp>
      <p:sp>
        <p:nvSpPr>
          <p:cNvPr id="246" name="Google Shape;246;p36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999" lvl="0" indent="0">
              <a:spcBef>
                <a:spcPts val="0"/>
              </a:spcBef>
              <a:spcAft>
                <a:spcPts val="1800"/>
              </a:spcAft>
            </a:pPr>
            <a:r>
              <a:rPr lang="ja-JP" altLang="en-US" sz="4400" dirty="0">
                <a:solidFill>
                  <a:schemeClr val="accent1"/>
                </a:solidFill>
              </a:rPr>
              <a:t>休職を命じるか大幅な業務軽減が必要であるとした裁判例：</a:t>
            </a:r>
            <a:r>
              <a:rPr lang="en-US" altLang="ja-JP" sz="4400" dirty="0">
                <a:solidFill>
                  <a:schemeClr val="accent1"/>
                </a:solidFill>
              </a:rPr>
              <a:t/>
            </a:r>
            <a:br>
              <a:rPr lang="en-US" altLang="ja-JP" sz="4400" dirty="0">
                <a:solidFill>
                  <a:schemeClr val="accent1"/>
                </a:solidFill>
              </a:rPr>
            </a:br>
            <a:r>
              <a:rPr lang="ja-JP" altLang="ja-JP" sz="4400" dirty="0">
                <a:solidFill>
                  <a:schemeClr val="accent1"/>
                </a:solidFill>
              </a:rPr>
              <a:t>十全総合病院事件</a:t>
            </a:r>
            <a:r>
              <a:rPr lang="ja-JP" altLang="en-US" sz="4400" dirty="0">
                <a:solidFill>
                  <a:schemeClr val="accent1"/>
                </a:solidFill>
              </a:rPr>
              <a:t> </a:t>
            </a:r>
            <a:r>
              <a:rPr lang="en-US" altLang="ja-JP" sz="3200" dirty="0">
                <a:solidFill>
                  <a:schemeClr val="accent1"/>
                </a:solidFill>
              </a:rPr>
              <a:t>(</a:t>
            </a:r>
            <a:r>
              <a:rPr lang="ja-JP" altLang="en-US" sz="3200" dirty="0">
                <a:solidFill>
                  <a:schemeClr val="accent1"/>
                </a:solidFill>
              </a:rPr>
              <a:t>大阪地判平</a:t>
            </a:r>
            <a:r>
              <a:rPr lang="en-US" altLang="ja-JP" sz="3200" dirty="0">
                <a:solidFill>
                  <a:schemeClr val="accent1"/>
                </a:solidFill>
              </a:rPr>
              <a:t>19.5.28)</a:t>
            </a:r>
          </a:p>
          <a:p>
            <a:pPr marL="269999" lvl="0" indent="0" algn="l" rtl="0">
              <a:spcBef>
                <a:spcPts val="1800"/>
              </a:spcBef>
              <a:spcAft>
                <a:spcPts val="1800"/>
              </a:spcAft>
              <a:buClr>
                <a:schemeClr val="dk1"/>
              </a:buClr>
              <a:buSzPts val="4400"/>
              <a:buNone/>
            </a:pPr>
            <a:r>
              <a:rPr lang="ja-JP" sz="4400" dirty="0"/>
              <a:t>自殺の原因は、被告病院における過重な労働によってDがうつ病を発症し、これを増悪させ、さらにうつ病発症後、自殺を示唆する言動があったにもかかわらず</a:t>
            </a:r>
            <a:r>
              <a:rPr lang="ja-JP" altLang="en-US" sz="4400" dirty="0"/>
              <a:t>、</a:t>
            </a:r>
            <a:r>
              <a:rPr lang="ja-JP" sz="4400" dirty="0"/>
              <a:t>被告が適切な処置を執らなかった</a:t>
            </a:r>
            <a:r>
              <a:rPr lang="ja-JP" altLang="en-US" sz="4400" dirty="0"/>
              <a:t>ことにある</a:t>
            </a:r>
            <a:endParaRPr sz="80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17</a:t>
            </a:fld>
            <a:endParaRPr lang="ja-JP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安全配慮義務違反か否か裁判所の判断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999" lvl="0" indent="0">
              <a:spcBef>
                <a:spcPts val="0"/>
              </a:spcBef>
            </a:pPr>
            <a:r>
              <a:rPr lang="ja-JP" altLang="en-US" sz="4400" dirty="0"/>
              <a:t>うつ病の症状が悪化していると認識し，</a:t>
            </a:r>
            <a:r>
              <a:rPr lang="ja-JP" sz="4400" dirty="0"/>
              <a:t>H15.11には業務継続は困難と認識し異動を検討していたことから、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r>
              <a:rPr lang="ja-JP" sz="4400" dirty="0"/>
              <a:t>「その時点でDに</a:t>
            </a:r>
            <a:r>
              <a:rPr lang="ja-JP" sz="4400" u="sng" dirty="0"/>
              <a:t>休職を命じるか</a:t>
            </a:r>
            <a:r>
              <a:rPr lang="ja-JP" sz="4400" dirty="0"/>
              <a:t>、あるいは</a:t>
            </a:r>
            <a:r>
              <a:rPr lang="ja-JP" sz="4400" u="sng" dirty="0"/>
              <a:t>大幅な業務負担の軽減を図るなど、Dに十分な休養をとらせるべき</a:t>
            </a:r>
            <a:r>
              <a:rPr lang="ja-JP" sz="4400" dirty="0"/>
              <a:t>注意義務を負っていた」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r>
              <a:rPr lang="ja-JP" sz="4400" dirty="0"/>
              <a:t>とりわけ失踪後はなおさらである。</a:t>
            </a:r>
            <a:endParaRPr lang="en-US" altLang="ja-JP" sz="4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80522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7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en-US" altLang="ja-JP" dirty="0" smtClean="0"/>
              <a:t>D</a:t>
            </a:r>
            <a:r>
              <a:rPr lang="ja-JP" altLang="en-US" dirty="0" smtClean="0"/>
              <a:t>の希望に基づき、</a:t>
            </a:r>
            <a:r>
              <a:rPr lang="ja-JP" altLang="en-US" dirty="0"/>
              <a:t>家族</a:t>
            </a:r>
            <a:r>
              <a:rPr lang="ja-JP" altLang="en-US" dirty="0" smtClean="0"/>
              <a:t>に</a:t>
            </a:r>
            <a:r>
              <a:rPr lang="ja-JP" altLang="en-US" dirty="0"/>
              <a:t>連絡しなかった</a:t>
            </a:r>
            <a:endParaRPr dirty="0"/>
          </a:p>
        </p:txBody>
      </p:sp>
      <p:sp>
        <p:nvSpPr>
          <p:cNvPr id="253" name="Google Shape;253;p37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9999" lvl="0" indent="0">
              <a:spcBef>
                <a:spcPts val="2400"/>
              </a:spcBef>
            </a:pPr>
            <a:r>
              <a:rPr lang="en-US" altLang="ja-JP" sz="4400" dirty="0"/>
              <a:t>F</a:t>
            </a:r>
            <a:r>
              <a:rPr lang="ja-JP" altLang="en-US" sz="4400" dirty="0"/>
              <a:t>医師は「</a:t>
            </a:r>
            <a:r>
              <a:rPr lang="ja-JP" altLang="en-US" sz="4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できる範囲で仕事をしてもらう方が症状の改善には良い</a:t>
            </a:r>
            <a:r>
              <a:rPr lang="ja-JP" altLang="en-US" sz="4400" dirty="0"/>
              <a:t>と考えた。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r>
              <a:rPr lang="ja-JP" altLang="en-US" sz="4400" dirty="0"/>
              <a:t>　</a:t>
            </a:r>
            <a:r>
              <a:rPr lang="en-US" altLang="ja-JP" sz="4400" dirty="0">
                <a:highlight>
                  <a:srgbClr val="FFFF00"/>
                </a:highlight>
              </a:rPr>
              <a:t>D</a:t>
            </a:r>
            <a:r>
              <a:rPr lang="ja-JP" altLang="en-US" sz="4400" dirty="0">
                <a:highlight>
                  <a:srgbClr val="FFFF00"/>
                </a:highlight>
              </a:rPr>
              <a:t>の家族関係に問題があると聞かされていたので、失踪のことも原告ら</a:t>
            </a:r>
            <a:r>
              <a:rPr lang="ja-JP" altLang="en-US" sz="4400" dirty="0" smtClean="0">
                <a:highlight>
                  <a:srgbClr val="FFFF00"/>
                </a:highlight>
              </a:rPr>
              <a:t>に連絡</a:t>
            </a:r>
            <a:r>
              <a:rPr lang="ja-JP" altLang="en-US" sz="4400" dirty="0">
                <a:highlight>
                  <a:srgbClr val="FFFF00"/>
                </a:highlight>
              </a:rPr>
              <a:t>しなかった。</a:t>
            </a:r>
            <a:r>
              <a:rPr lang="ja-JP" altLang="en-US" sz="4400" dirty="0"/>
              <a:t>もし</a:t>
            </a:r>
            <a:r>
              <a:rPr lang="en-US" altLang="ja-JP" sz="4400" dirty="0"/>
              <a:t>D</a:t>
            </a:r>
            <a:r>
              <a:rPr lang="ja-JP" altLang="en-US" sz="4400" dirty="0"/>
              <a:t>から</a:t>
            </a:r>
            <a:r>
              <a:rPr lang="ja-JP" altLang="en-US" sz="4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休職の申し出があればもちろん認めていた</a:t>
            </a:r>
            <a:r>
              <a:rPr lang="ja-JP" altLang="en-US" sz="4400" dirty="0"/>
              <a:t>」</a:t>
            </a:r>
            <a:r>
              <a:rPr lang="en-US" altLang="ja-JP" sz="4400" dirty="0"/>
              <a:t/>
            </a:r>
            <a:br>
              <a:rPr lang="en-US" altLang="ja-JP" sz="4400" dirty="0"/>
            </a:br>
            <a:r>
              <a:rPr lang="ja-JP" altLang="en-US" sz="4400" dirty="0"/>
              <a:t>　と供述する。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19</a:t>
            </a:fld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参考資料</a:t>
            </a:r>
            <a:endParaRPr dirty="0"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1"/>
          </p:nvPr>
        </p:nvSpPr>
        <p:spPr>
          <a:xfrm>
            <a:off x="866321" y="1217613"/>
            <a:ext cx="16594592" cy="813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en-US" altLang="ja-JP" sz="4800" dirty="0"/>
              <a:t>｢</a:t>
            </a:r>
            <a:r>
              <a:rPr lang="ja-JP" sz="4800" dirty="0"/>
              <a:t>健康管理は社員自身にやらせなさい」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sz="4800" dirty="0"/>
              <a:t>第2章part2　家族との関わり方（p.85～）</a:t>
            </a:r>
            <a:endParaRPr sz="4800" dirty="0"/>
          </a:p>
          <a:p>
            <a:pPr lvl="0" indent="-45720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800" dirty="0"/>
              <a:t>しごとと健康50（連載2014年5月号）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sz="4800" dirty="0"/>
              <a:t>家族の関与の重要性</a:t>
            </a:r>
            <a:endParaRPr sz="4800" dirty="0"/>
          </a:p>
          <a:p>
            <a:pPr lvl="0" indent="-45720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800" dirty="0"/>
              <a:t>しごとと健康60（連載2015年3月号）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sz="4800" dirty="0"/>
              <a:t>「死にたい」と言われたら</a:t>
            </a:r>
            <a:endParaRPr sz="4800" dirty="0"/>
          </a:p>
        </p:txBody>
      </p:sp>
      <p:pic>
        <p:nvPicPr>
          <p:cNvPr id="48" name="Google Shape;48;p8" descr="C:\Users\Soshi\Documents\My Dropbox\0_Work\0-2_Work\working\健康管理単行本\book_kenkokanri_img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973050" y="2914650"/>
            <a:ext cx="4487863" cy="6440488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2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61938" lvl="1" indent="0">
              <a:lnSpc>
                <a:spcPct val="150000"/>
              </a:lnSpc>
            </a:pPr>
            <a:r>
              <a:rPr kumimoji="1" lang="ja-JP" altLang="en-US" dirty="0">
                <a:highlight>
                  <a:srgbClr val="FFFF00"/>
                </a:highlight>
              </a:rPr>
              <a:t>いかに両親との不仲を聞かせられていたとしても、両親である原告らに連絡し、まず</a:t>
            </a:r>
            <a:r>
              <a:rPr kumimoji="1" lang="en-US" altLang="ja-JP" dirty="0">
                <a:highlight>
                  <a:srgbClr val="FFFF00"/>
                </a:highlight>
              </a:rPr>
              <a:t>D</a:t>
            </a:r>
            <a:r>
              <a:rPr kumimoji="1" lang="ja-JP" altLang="en-US" dirty="0">
                <a:highlight>
                  <a:srgbClr val="FFFF00"/>
                </a:highlight>
              </a:rPr>
              <a:t>の安全を確保すべきであった。</a:t>
            </a:r>
            <a:r>
              <a:rPr kumimoji="1" lang="ja-JP" altLang="en-US" dirty="0"/>
              <a:t>そして、精神科を受診させ、</a:t>
            </a:r>
            <a:r>
              <a:rPr kumimoji="1" lang="en-US" altLang="ja-JP" dirty="0"/>
              <a:t>D</a:t>
            </a:r>
            <a:r>
              <a:rPr kumimoji="1" lang="ja-JP" altLang="en-US" dirty="0"/>
              <a:t>の精神状態が安定するのを待って、</a:t>
            </a:r>
            <a:r>
              <a:rPr kumimoji="1" lang="en-US" altLang="ja-JP" dirty="0"/>
              <a:t>D</a:t>
            </a:r>
            <a:r>
              <a:rPr kumimoji="1" lang="ja-JP" altLang="en-US" dirty="0"/>
              <a:t>の今後の業務について相談すべきであった。</a:t>
            </a:r>
          </a:p>
          <a:p>
            <a:pPr marL="261938" lvl="1" indent="0">
              <a:lnSpc>
                <a:spcPct val="150000"/>
              </a:lnSpc>
            </a:pPr>
            <a:r>
              <a:rPr kumimoji="1" lang="ja-JP" altLang="en-US" dirty="0"/>
              <a:t>被告はそのような措置を講じることなく、</a:t>
            </a:r>
            <a:r>
              <a:rPr kumimoji="1" lang="en-US" altLang="ja-JP" dirty="0"/>
              <a:t>D</a:t>
            </a:r>
            <a:r>
              <a:rPr kumimoji="1" lang="ja-JP" altLang="en-US" dirty="0"/>
              <a:t>を通常の業務に従事させたことは、</a:t>
            </a:r>
            <a:r>
              <a:rPr kumimoji="1" lang="ja-JP" altLang="en-US" b="1" u="sng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安全配慮義務に違反し、違法というべきである。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7902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難しい状況２</a:t>
            </a:r>
            <a:endParaRPr dirty="0"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せっかく家族に連絡</a:t>
            </a:r>
            <a:r>
              <a:rPr lang="ja-JP" altLang="en-US" dirty="0"/>
              <a:t>しても</a:t>
            </a:r>
            <a:r>
              <a:rPr lang="ja-JP" dirty="0"/>
              <a:t>、極めて非協力的</a:t>
            </a:r>
            <a:endParaRPr dirty="0"/>
          </a:p>
          <a:p>
            <a:pPr marL="0" lvl="0" algn="l" rtl="0">
              <a:lnSpc>
                <a:spcPct val="14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altLang="ja-JP" sz="4400" dirty="0"/>
              <a:t>【</a:t>
            </a:r>
            <a:r>
              <a:rPr lang="ja-JP" altLang="en-US" sz="4400" dirty="0"/>
              <a:t>解決</a:t>
            </a:r>
            <a:r>
              <a:rPr lang="ja-JP" altLang="en-US" sz="4400" dirty="0" smtClean="0"/>
              <a:t>策</a:t>
            </a:r>
            <a:r>
              <a:rPr lang="en-US" altLang="ja-JP" sz="4400" dirty="0" smtClean="0"/>
              <a:t>(</a:t>
            </a:r>
            <a:r>
              <a:rPr lang="ja-JP" altLang="en-US" sz="4400" dirty="0" smtClean="0"/>
              <a:t>先に考えておく</a:t>
            </a:r>
            <a:r>
              <a:rPr lang="en-US" altLang="ja-JP" sz="4400" dirty="0" smtClean="0"/>
              <a:t>)】</a:t>
            </a:r>
            <a:endParaRPr sz="4400" dirty="0"/>
          </a:p>
          <a:p>
            <a:pPr marL="728663" lvl="0" indent="-457200" algn="l" rtl="0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400" dirty="0"/>
              <a:t>責任能力のある成人関係者として、事態を知ったにもかかわらず</a:t>
            </a:r>
            <a:r>
              <a:rPr lang="ja-JP" sz="4400" dirty="0" smtClean="0"/>
              <a:t>、</a:t>
            </a:r>
            <a:r>
              <a:rPr lang="ja-JP" altLang="en-US" sz="4400" dirty="0" smtClean="0"/>
              <a:t>「</a:t>
            </a:r>
            <a:r>
              <a:rPr lang="ja-JP" sz="4400" dirty="0"/>
              <a:t>何もしなかった責任」は共同して負ってもらうということを伝える。</a:t>
            </a:r>
            <a:endParaRPr sz="4400" dirty="0"/>
          </a:p>
          <a:p>
            <a:pPr marL="728663" lvl="0" indent="-457200" algn="l" rtl="0">
              <a:lnSpc>
                <a:spcPct val="14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400" dirty="0"/>
              <a:t>具体的には「</a:t>
            </a:r>
            <a:r>
              <a:rPr lang="ja-JP" sz="4400" u="sng" dirty="0"/>
              <a:t>他の家族に連絡してもらい、協力の約束を取り付ける</a:t>
            </a:r>
            <a:r>
              <a:rPr lang="ja-JP" sz="4400" dirty="0"/>
              <a:t>」ことが</a:t>
            </a:r>
            <a:r>
              <a:rPr lang="ja-JP" sz="4400" dirty="0" smtClean="0"/>
              <a:t>、当該</a:t>
            </a:r>
            <a:r>
              <a:rPr lang="ja-JP" sz="4400" dirty="0"/>
              <a:t>家族の</a:t>
            </a:r>
            <a:r>
              <a:rPr lang="ja-JP" altLang="en-US" sz="4400" dirty="0"/>
              <a:t>最低限の</a:t>
            </a:r>
            <a:r>
              <a:rPr lang="ja-JP" sz="4400" dirty="0"/>
              <a:t>役割である。</a:t>
            </a:r>
            <a:endParaRPr sz="44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1761CF1F-2400-4BCD-8116-5B358C070D7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21</a:t>
            </a:fld>
            <a:endParaRPr lang="ja-JP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連絡先の確保</a:t>
            </a:r>
            <a:endParaRPr dirty="0"/>
          </a:p>
        </p:txBody>
      </p:sp>
      <p:sp>
        <p:nvSpPr>
          <p:cNvPr id="146" name="Google Shape;146;p22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82382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indent="-571500">
              <a:lnSpc>
                <a:spcPct val="2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ja-JP" sz="4800" b="1" dirty="0"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連帯保証人として</a:t>
            </a:r>
            <a:r>
              <a:rPr lang="ja-JP" altLang="en-US" sz="4800" b="1" dirty="0"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取得する</a:t>
            </a:r>
            <a:endParaRPr sz="4800" b="1" dirty="0">
              <a:solidFill>
                <a:schemeClr val="accent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3200" dirty="0"/>
              <a:t>　</a:t>
            </a:r>
            <a:r>
              <a:rPr lang="ja-JP" sz="4800" dirty="0"/>
              <a:t>更新の問題→ 療養履歴があれば、療養申請書等で把握</a:t>
            </a:r>
            <a:endParaRPr sz="4800" dirty="0"/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3200" dirty="0"/>
          </a:p>
          <a:p>
            <a:pPr marL="571500" lvl="0" indent="-5715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4800" b="1" dirty="0">
                <a:solidFill>
                  <a:schemeClr val="accent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大規模災害等の際しての緊急連絡先</a:t>
            </a:r>
            <a:endParaRPr sz="4800" b="1" dirty="0">
              <a:solidFill>
                <a:schemeClr val="accent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　目的外使用とならないよう、当初より</a:t>
            </a:r>
            <a:r>
              <a:rPr lang="ja-JP" altLang="en-US" sz="4800" dirty="0"/>
              <a:t>こうした</a:t>
            </a:r>
            <a:r>
              <a:rPr lang="ja-JP" sz="4800" dirty="0"/>
              <a:t>状況</a:t>
            </a:r>
            <a:r>
              <a:rPr lang="ja-JP" sz="4800" dirty="0" smtClean="0"/>
              <a:t>も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altLang="en-US" sz="4800" dirty="0" smtClean="0"/>
              <a:t>　</a:t>
            </a:r>
            <a:r>
              <a:rPr lang="ja-JP" sz="4800" dirty="0" smtClean="0"/>
              <a:t>想定</a:t>
            </a:r>
            <a:r>
              <a:rPr lang="ja-JP" sz="4800" dirty="0"/>
              <a:t>のうえ</a:t>
            </a:r>
            <a:r>
              <a:rPr lang="ja-JP" altLang="en-US" sz="4800" dirty="0"/>
              <a:t>で</a:t>
            </a:r>
            <a:r>
              <a:rPr lang="ja-JP" sz="4800" dirty="0" smtClean="0"/>
              <a:t>、同意</a:t>
            </a:r>
            <a:r>
              <a:rPr lang="ja-JP" sz="4800" dirty="0"/>
              <a:t>を取得しておくこと。</a:t>
            </a:r>
            <a:endParaRPr sz="48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7A95B6EA-733B-4C61-9AD0-72EAC17D2D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22</a:t>
            </a:fld>
            <a:endParaRPr lang="ja-JP" alt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D890564A-22A3-4077-A0A2-29BCDA5E6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="" xmlns:a16="http://schemas.microsoft.com/office/drawing/2014/main" id="{482DC468-6281-4F0D-B844-53B20C7CC1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="" xmlns:a16="http://schemas.microsoft.com/office/drawing/2014/main" id="{82176395-2259-40F8-A328-CE039097F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975" y="246856"/>
            <a:ext cx="8782050" cy="9791700"/>
          </a:xfrm>
          <a:prstGeom prst="rect">
            <a:avLst/>
          </a:prstGeom>
        </p:spPr>
      </p:pic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1FE341BF-58EA-4CE9-A487-2D33408F7D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14753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「死にたい」と言われた時のまとめ</a:t>
            </a:r>
            <a:endParaRPr dirty="0"/>
          </a:p>
        </p:txBody>
      </p:sp>
      <p:sp>
        <p:nvSpPr>
          <p:cNvPr id="152" name="Google Shape;152;p23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lvl="0" indent="-571500" algn="l" rtl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5400" dirty="0"/>
              <a:t>「死にたい」と言われたら、程度の差は問わず、</a:t>
            </a:r>
            <a:r>
              <a:rPr lang="en-US" altLang="ja-JP" sz="5400" dirty="0"/>
              <a:t/>
            </a:r>
            <a:br>
              <a:rPr lang="en-US" altLang="ja-JP" sz="5400" dirty="0"/>
            </a:br>
            <a:r>
              <a:rPr lang="ja-JP" altLang="en-US" sz="5400" dirty="0"/>
              <a:t>すぐに</a:t>
            </a:r>
            <a:r>
              <a:rPr lang="ja-JP" sz="5400" dirty="0"/>
              <a:t>家族に連絡</a:t>
            </a:r>
            <a:r>
              <a:rPr lang="ja-JP" altLang="en-US" sz="5400" dirty="0"/>
              <a:t>する</a:t>
            </a:r>
            <a:endParaRPr lang="en-US" altLang="ja-JP" sz="5400" dirty="0"/>
          </a:p>
          <a:p>
            <a:pPr marL="571500" lvl="0" indent="-571500" algn="l" rtl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5400" dirty="0" smtClean="0"/>
              <a:t>療養期</a:t>
            </a:r>
            <a:r>
              <a:rPr lang="ja-JP" sz="5400" dirty="0"/>
              <a:t>間中の安全</a:t>
            </a:r>
            <a:r>
              <a:rPr lang="ja-JP" sz="5400" dirty="0" smtClean="0"/>
              <a:t>確保</a:t>
            </a:r>
            <a:r>
              <a:rPr lang="ja-JP" altLang="en-US" sz="5400" dirty="0" smtClean="0"/>
              <a:t>・確認</a:t>
            </a:r>
            <a:r>
              <a:rPr lang="ja-JP" sz="5400" dirty="0" smtClean="0"/>
              <a:t>は</a:t>
            </a:r>
            <a:r>
              <a:rPr lang="ja-JP" sz="5400" dirty="0"/>
              <a:t>家族に委ねる</a:t>
            </a:r>
            <a:endParaRPr lang="en-US" altLang="ja-JP" sz="5400" dirty="0"/>
          </a:p>
          <a:p>
            <a:pPr marL="571500" lvl="0" indent="-571500" algn="l" rtl="0">
              <a:lnSpc>
                <a:spcPct val="150000"/>
              </a:lnSpc>
              <a:spcBef>
                <a:spcPts val="0"/>
              </a:spcBef>
              <a:spcAft>
                <a:spcPts val="36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sz="5400" dirty="0"/>
              <a:t>療養</a:t>
            </a:r>
            <a:r>
              <a:rPr lang="ja-JP" altLang="en-US" sz="5400" dirty="0"/>
              <a:t>導入</a:t>
            </a:r>
            <a:r>
              <a:rPr lang="ja-JP" sz="5400" dirty="0"/>
              <a:t>以降の対応は、通常の</a:t>
            </a:r>
            <a:r>
              <a:rPr lang="ja-JP" sz="5400" dirty="0" smtClean="0"/>
              <a:t>メンタル対応</a:t>
            </a:r>
            <a:r>
              <a:rPr lang="ja-JP" sz="5400" dirty="0"/>
              <a:t>と同じ</a:t>
            </a:r>
            <a:endParaRPr sz="5400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8FBD286A-F8C5-488A-BEE0-3749EA2A2E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24</a:t>
            </a:fld>
            <a:endParaRPr lang="ja-JP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家族同席の意義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4294967295"/>
          </p:nvPr>
        </p:nvSpPr>
        <p:spPr>
          <a:xfrm>
            <a:off x="17451388" y="9532938"/>
            <a:ext cx="836612" cy="54768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3271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家族同席の意義①</a:t>
            </a:r>
            <a:endParaRPr dirty="0"/>
          </a:p>
        </p:txBody>
      </p:sp>
      <p:sp>
        <p:nvSpPr>
          <p:cNvPr id="158" name="Google Shape;158;p24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>
              <a:spcBef>
                <a:spcPts val="0"/>
              </a:spcBef>
            </a:pPr>
            <a:r>
              <a:rPr lang="ja-JP" dirty="0"/>
              <a:t>本人・家族の考える（期待する）配慮内容と</a:t>
            </a:r>
            <a:r>
              <a:rPr lang="ja-JP" altLang="en-US" dirty="0"/>
              <a:t>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dirty="0"/>
              <a:t>実際に会社が「できる」（できた）配慮内容には、かなりの乖離があるということを、</a:t>
            </a:r>
            <a:endParaRPr dirty="0"/>
          </a:p>
          <a:p>
            <a:pPr marL="271463">
              <a:spcBef>
                <a:spcPts val="0"/>
              </a:spcBef>
            </a:pPr>
            <a:r>
              <a:rPr lang="en-US" altLang="ja-JP" dirty="0" smtClean="0">
                <a:solidFill>
                  <a:schemeClr val="accent1"/>
                </a:solidFill>
              </a:rPr>
              <a:t>｢</a:t>
            </a:r>
            <a:r>
              <a:rPr lang="ja-JP" dirty="0" smtClean="0">
                <a:solidFill>
                  <a:schemeClr val="accent1"/>
                </a:solidFill>
              </a:rPr>
              <a:t>直接</a:t>
            </a:r>
            <a:r>
              <a:rPr lang="ja-JP" dirty="0">
                <a:solidFill>
                  <a:schemeClr val="accent1"/>
                </a:solidFill>
              </a:rPr>
              <a:t>」確認のうえ</a:t>
            </a:r>
            <a:r>
              <a:rPr lang="ja-JP" altLang="en-US" dirty="0">
                <a:solidFill>
                  <a:schemeClr val="accent1"/>
                </a:solidFill>
              </a:rPr>
              <a:t>、</a:t>
            </a:r>
            <a:r>
              <a:rPr lang="ja-JP" dirty="0">
                <a:solidFill>
                  <a:schemeClr val="accent1"/>
                </a:solidFill>
              </a:rPr>
              <a:t>共通認識を持つ</a:t>
            </a:r>
            <a:r>
              <a:rPr lang="en-US" altLang="ja-JP" dirty="0">
                <a:solidFill>
                  <a:schemeClr val="accent1"/>
                </a:solidFill>
              </a:rPr>
              <a:t/>
            </a:r>
            <a:br>
              <a:rPr lang="en-US" altLang="ja-JP" dirty="0">
                <a:solidFill>
                  <a:schemeClr val="accent1"/>
                </a:solidFill>
              </a:rPr>
            </a:br>
            <a:r>
              <a:rPr lang="en-US" altLang="ja-JP" dirty="0"/>
              <a:t>(</a:t>
            </a:r>
            <a:r>
              <a:rPr lang="ja-JP" altLang="ja-JP" dirty="0" smtClean="0"/>
              <a:t>当然</a:t>
            </a:r>
            <a:r>
              <a:rPr lang="ja-JP" altLang="ja-JP" dirty="0"/>
              <a:t>必要に応じて、質疑・最終確認を伴う）</a:t>
            </a:r>
            <a:endParaRPr dirty="0"/>
          </a:p>
        </p:txBody>
      </p:sp>
      <p:sp>
        <p:nvSpPr>
          <p:cNvPr id="159" name="Google Shape;159;p24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26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家族同席の意義②</a:t>
            </a:r>
            <a:endParaRPr dirty="0"/>
          </a:p>
        </p:txBody>
      </p:sp>
      <p:sp>
        <p:nvSpPr>
          <p:cNvPr id="165" name="Google Shape;165;p25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各関係者の役割として、当然に「本人」</a:t>
            </a:r>
            <a:r>
              <a:rPr lang="ja-JP" altLang="en-US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（</a:t>
            </a:r>
            <a:r>
              <a:rPr lang="ja-JP" dirty="0"/>
              <a:t>家族も）役割があることを確認する。</a:t>
            </a:r>
            <a:endParaRPr lang="en-US" altLang="ja-JP" dirty="0"/>
          </a:p>
          <a:p>
            <a:pPr marL="271463" lvl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dirty="0" smtClean="0"/>
              <a:t>　</a:t>
            </a:r>
            <a:r>
              <a:rPr lang="ja-JP" dirty="0" smtClean="0"/>
              <a:t>また</a:t>
            </a:r>
            <a:r>
              <a:rPr lang="ja-JP" dirty="0"/>
              <a:t>、復帰後の経過が思わしくない場合</a:t>
            </a:r>
            <a:r>
              <a:rPr lang="ja-JP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特</a:t>
            </a:r>
            <a:r>
              <a:rPr lang="ja-JP" dirty="0"/>
              <a:t>に、怠薬等による場合は指摘しやすい状況</a:t>
            </a:r>
            <a:r>
              <a:rPr lang="ja-JP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事前</a:t>
            </a:r>
            <a:r>
              <a:rPr lang="ja-JP" dirty="0"/>
              <a:t>に構築しておくことができる。</a:t>
            </a:r>
            <a:endParaRPr dirty="0"/>
          </a:p>
        </p:txBody>
      </p:sp>
      <p:sp>
        <p:nvSpPr>
          <p:cNvPr id="166" name="Google Shape;166;p25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27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家族同席の意義③</a:t>
            </a:r>
            <a:endParaRPr dirty="0"/>
          </a:p>
        </p:txBody>
      </p:sp>
      <p:sp>
        <p:nvSpPr>
          <p:cNvPr id="172" name="Google Shape;172;p26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本人経由で家族に伝えられている</a:t>
            </a:r>
            <a:r>
              <a:rPr lang="ja-JP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かなり</a:t>
            </a:r>
            <a:r>
              <a:rPr lang="ja-JP" dirty="0"/>
              <a:t>「偏った」上司評や会社評を</a:t>
            </a:r>
            <a:r>
              <a:rPr lang="ja-JP" dirty="0" smtClean="0"/>
              <a:t>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客観的</a:t>
            </a:r>
            <a:r>
              <a:rPr lang="ja-JP" dirty="0"/>
              <a:t>に妥当といえるところに戻しておく。</a:t>
            </a:r>
            <a:endParaRPr dirty="0"/>
          </a:p>
        </p:txBody>
      </p:sp>
      <p:sp>
        <p:nvSpPr>
          <p:cNvPr id="173" name="Google Shape;173;p26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28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7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endParaRPr dirty="0"/>
          </a:p>
        </p:txBody>
      </p:sp>
      <p:sp>
        <p:nvSpPr>
          <p:cNvPr id="179" name="Google Shape;179;p27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5113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dirty="0"/>
          </a:p>
        </p:txBody>
      </p:sp>
      <p:pic>
        <p:nvPicPr>
          <p:cNvPr id="180" name="Google Shape;180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41600" y="274467"/>
            <a:ext cx="6382125" cy="900885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7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29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代表的な関係者</a:t>
            </a:r>
            <a:r>
              <a:rPr lang="ja-JP" altLang="en-US" dirty="0"/>
              <a:t>の役割の変化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66320" y="1204677"/>
            <a:ext cx="16555357" cy="389687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lIns="377942" tIns="269958" rIns="0" bIns="269958" rtlCol="0" anchor="ctr" anchorCtr="0">
            <a:sp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</a:pPr>
            <a:r>
              <a:rPr lang="ja-JP" altLang="en-US" sz="3600" b="1" dirty="0">
                <a:solidFill>
                  <a:schemeClr val="accent2"/>
                </a:solidFill>
                <a:latin typeface="+mn-ea"/>
                <a:ea typeface="游ゴシック" panose="020B0400000000000000" pitchFamily="50" charset="-128"/>
              </a:rPr>
              <a:t>医療的健康管理による対応</a:t>
            </a:r>
            <a:r>
              <a:rPr lang="ja-JP" altLang="en-US" sz="3600" dirty="0">
                <a:solidFill>
                  <a:schemeClr val="accent2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（メンタルにフォーカス）</a:t>
            </a:r>
            <a:endParaRPr lang="en-US" altLang="ja-JP" sz="3600" dirty="0">
              <a:solidFill>
                <a:schemeClr val="accent2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本人：メンタルをよくすること、</a:t>
            </a:r>
            <a:r>
              <a:rPr lang="ja-JP" altLang="en-US" sz="36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これに加えて</a:t>
            </a: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仕事を頑張る）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上司：メンタルに注意しながら、</a:t>
            </a:r>
            <a:r>
              <a:rPr lang="ja-JP" altLang="en-US" sz="3600" u="sng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これに加えて</a:t>
            </a: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業務上の指導を行う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人事：メンタルを悪くしないためには、どうしたらよいかという労務管理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65122" y="5463117"/>
            <a:ext cx="16555357" cy="38968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377942" tIns="269958" rIns="0" bIns="269958" rtlCol="0" anchor="ctr" anchorCtr="0">
            <a:spAutoFit/>
          </a:bodyPr>
          <a:lstStyle/>
          <a:p>
            <a:pPr>
              <a:lnSpc>
                <a:spcPct val="120000"/>
              </a:lnSpc>
              <a:spcBef>
                <a:spcPts val="1800"/>
              </a:spcBef>
              <a:spcAft>
                <a:spcPts val="1800"/>
              </a:spcAft>
            </a:pPr>
            <a:r>
              <a:rPr lang="ja-JP" altLang="en-US" sz="3600" b="1" dirty="0">
                <a:solidFill>
                  <a:schemeClr val="accent1"/>
                </a:solidFill>
                <a:latin typeface="+mn-ea"/>
                <a:ea typeface="游ゴシック" panose="020B0400000000000000" pitchFamily="50" charset="-128"/>
              </a:rPr>
              <a:t>業務的健康管理による対応</a:t>
            </a:r>
            <a:r>
              <a:rPr lang="ja-JP" altLang="en-US" sz="3600" dirty="0">
                <a:solidFill>
                  <a:schemeClr val="accent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（業務にフォーカス）</a:t>
            </a:r>
            <a:endParaRPr lang="en-US" altLang="ja-JP" sz="3600" dirty="0">
              <a:solidFill>
                <a:schemeClr val="accent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本人：ルールに従い仕事を頑張る（周囲にメンタルだと気にさせない）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上司：業務上の指導に専念する（メンタルのケアは期待しない）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>
              <a:lnSpc>
                <a:spcPct val="120000"/>
              </a:lnSpc>
              <a:spcAft>
                <a:spcPts val="1800"/>
              </a:spcAft>
            </a:pPr>
            <a:r>
              <a:rPr lang="ja-JP" altLang="en-US" sz="36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人事：配慮が「特別扱い」になっていないか、客観的決定を行う</a:t>
            </a:r>
            <a:endParaRPr lang="en-US" altLang="ja-JP" sz="36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7" name="二等辺三角形 6"/>
          <p:cNvSpPr/>
          <p:nvPr/>
        </p:nvSpPr>
        <p:spPr>
          <a:xfrm rot="10800000">
            <a:off x="8940910" y="5143302"/>
            <a:ext cx="406173" cy="292351"/>
          </a:xfrm>
          <a:prstGeom prst="triangl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049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ADCA4-7F0B-4C2C-826F-9D187AE07BF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0995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60000">
            <a:off x="9374968" y="283326"/>
            <a:ext cx="5930778" cy="9973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2752" y="271421"/>
            <a:ext cx="6121248" cy="10013992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30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  <p:sp>
        <p:nvSpPr>
          <p:cNvPr id="189" name="Google Shape;189;p28"/>
          <p:cNvSpPr txBox="1"/>
          <p:nvPr/>
        </p:nvSpPr>
        <p:spPr>
          <a:xfrm>
            <a:off x="7855278" y="9572830"/>
            <a:ext cx="6285535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ja-JP" sz="2700" b="0" i="0" u="none" strike="noStrike" cap="none" dirty="0">
                <a:solidFill>
                  <a:schemeClr val="dk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Calibri"/>
                <a:sym typeface="Calibri"/>
              </a:rPr>
              <a:t>出典：我が家の問題、奥田英朗</a:t>
            </a:r>
            <a:endParaRPr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="" xmlns:a16="http://schemas.microsoft.com/office/drawing/2014/main" id="{FCA2AEFE-B5AA-4F42-B84E-7D15059E22D7}"/>
              </a:ext>
            </a:extLst>
          </p:cNvPr>
          <p:cNvSpPr/>
          <p:nvPr/>
        </p:nvSpPr>
        <p:spPr>
          <a:xfrm>
            <a:off x="9763125" y="116378"/>
            <a:ext cx="3429173" cy="9416680"/>
          </a:xfrm>
          <a:prstGeom prst="roundRect">
            <a:avLst/>
          </a:prstGeom>
          <a:solidFill>
            <a:srgbClr val="00B0F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="" xmlns:a16="http://schemas.microsoft.com/office/drawing/2014/main" id="{8A474F2A-AC3F-4F5D-83F8-75FA6ACF0660}"/>
              </a:ext>
            </a:extLst>
          </p:cNvPr>
          <p:cNvSpPr/>
          <p:nvPr/>
        </p:nvSpPr>
        <p:spPr>
          <a:xfrm>
            <a:off x="6715125" y="98173"/>
            <a:ext cx="3031126" cy="9416680"/>
          </a:xfrm>
          <a:prstGeom prst="roundRect">
            <a:avLst/>
          </a:prstGeom>
          <a:solidFill>
            <a:srgbClr val="FF0000">
              <a:alpha val="3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9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知るタイミングによって</a:t>
            </a:r>
            <a:endParaRPr dirty="0"/>
          </a:p>
        </p:txBody>
      </p:sp>
      <p:sp>
        <p:nvSpPr>
          <p:cNvPr id="195" name="Google Shape;195;p29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2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400"/>
            </a:pPr>
            <a:r>
              <a:rPr lang="ja-JP" sz="4400" dirty="0"/>
              <a:t>①会社のソフトボール大会</a:t>
            </a:r>
            <a:endParaRPr sz="4400" dirty="0"/>
          </a:p>
          <a:p>
            <a:pPr marL="0" lvl="2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400"/>
            </a:pPr>
            <a:r>
              <a:rPr lang="ja-JP" sz="4400" dirty="0"/>
              <a:t>②メンタルが悪くなって、休職</a:t>
            </a:r>
            <a:r>
              <a:rPr lang="ja-JP" altLang="en-US" sz="4400" dirty="0"/>
              <a:t>する際</a:t>
            </a:r>
            <a:r>
              <a:rPr lang="ja-JP" sz="4400" dirty="0"/>
              <a:t>に人事部長から聞かされ</a:t>
            </a:r>
            <a:r>
              <a:rPr lang="ja-JP" altLang="en-US" sz="4400" dirty="0"/>
              <a:t>る</a:t>
            </a:r>
            <a:endParaRPr lang="en-US" altLang="ja-JP" sz="4400" dirty="0"/>
          </a:p>
          <a:p>
            <a:pPr marL="0" lvl="2">
              <a:lnSpc>
                <a:spcPct val="150000"/>
              </a:lnSpc>
              <a:spcBef>
                <a:spcPts val="0"/>
              </a:spcBef>
              <a:spcAft>
                <a:spcPts val="1800"/>
              </a:spcAft>
              <a:buClr>
                <a:schemeClr val="dk1"/>
              </a:buClr>
              <a:buSzPts val="4400"/>
            </a:pPr>
            <a:r>
              <a:rPr lang="ja-JP" sz="4400" dirty="0"/>
              <a:t>③療養経過が</a:t>
            </a:r>
            <a:r>
              <a:rPr lang="ja-JP" altLang="en-US" sz="4400" dirty="0"/>
              <a:t>悪く</a:t>
            </a:r>
            <a:r>
              <a:rPr lang="ja-JP" sz="4400" dirty="0"/>
              <a:t>、家族ともども苦しみ抜いていたところ、突然休職期間満了の通知が送られてきて、その後、会社で</a:t>
            </a:r>
            <a:r>
              <a:rPr lang="ja-JP" altLang="en-US" sz="4400" dirty="0"/>
              <a:t>面接</a:t>
            </a:r>
            <a:r>
              <a:rPr lang="ja-JP" sz="4400" dirty="0"/>
              <a:t>した時</a:t>
            </a:r>
            <a:endParaRPr sz="4400" dirty="0"/>
          </a:p>
          <a:p>
            <a:pPr marL="0" lvl="0" indent="0" algn="l" rtl="0">
              <a:lnSpc>
                <a:spcPct val="15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400" dirty="0">
                <a:solidFill>
                  <a:schemeClr val="accent1"/>
                </a:solidFill>
              </a:rPr>
              <a:t> 誰が「悪い」と考えるでしょうか</a:t>
            </a:r>
            <a:r>
              <a:rPr lang="ja-JP" sz="4400" dirty="0" err="1">
                <a:solidFill>
                  <a:schemeClr val="accent1"/>
                </a:solidFill>
              </a:rPr>
              <a:t>、、、</a:t>
            </a:r>
            <a:endParaRPr sz="4400" dirty="0">
              <a:solidFill>
                <a:schemeClr val="accent1"/>
              </a:solidFill>
            </a:endParaRPr>
          </a:p>
        </p:txBody>
      </p:sp>
      <p:sp>
        <p:nvSpPr>
          <p:cNvPr id="196" name="Google Shape;196;p29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31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ポイント</a:t>
            </a:r>
            <a:endParaRPr dirty="0"/>
          </a:p>
        </p:txBody>
      </p:sp>
      <p:sp>
        <p:nvSpPr>
          <p:cNvPr id="202" name="Google Shape;202;p30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意義①～③は、いずれも、復帰後うまく行かなかった時に機能する</a:t>
            </a:r>
            <a:r>
              <a:rPr lang="ja-JP" dirty="0" smtClean="0"/>
              <a:t>。</a:t>
            </a:r>
            <a:endParaRPr dirty="0"/>
          </a:p>
        </p:txBody>
      </p:sp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32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altLang="en-US" dirty="0" smtClean="0"/>
              <a:t>ゼロリスクを求める日本人</a:t>
            </a:r>
            <a:endParaRPr dirty="0"/>
          </a:p>
        </p:txBody>
      </p:sp>
      <p:sp>
        <p:nvSpPr>
          <p:cNvPr id="202" name="Google Shape;202;p30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54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 smtClean="0"/>
              <a:t>黙って</a:t>
            </a:r>
            <a:r>
              <a:rPr lang="ja-JP" sz="4800" dirty="0"/>
              <a:t>いれば、</a:t>
            </a:r>
            <a:r>
              <a:rPr lang="ja-JP" sz="4800" u="sng" dirty="0"/>
              <a:t>家族はゼロリスクを期待していた</a:t>
            </a:r>
            <a:r>
              <a:rPr lang="ja-JP" sz="4800" dirty="0"/>
              <a:t>、</a:t>
            </a:r>
            <a:r>
              <a:rPr lang="ja-JP" sz="4800" dirty="0" smtClean="0"/>
              <a:t>と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sz="4800" dirty="0" smtClean="0"/>
              <a:t>後</a:t>
            </a:r>
            <a:r>
              <a:rPr lang="ja-JP" sz="4800" dirty="0"/>
              <a:t>から言い出す余地を残してしまう。</a:t>
            </a:r>
            <a:endParaRPr sz="4800" dirty="0"/>
          </a:p>
          <a:p>
            <a:pPr marL="0" lvl="0" indent="0" algn="l" rtl="0">
              <a:lnSpc>
                <a:spcPct val="150000"/>
              </a:lnSpc>
              <a:spcBef>
                <a:spcPts val="54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換言すれば、「誰のせいでもない」再発・増悪（再療養）も、当然にありうるのに、そのことを確認しておかなければ、会社か上司のせいにされやすい「構造」を知っておく。</a:t>
            </a:r>
            <a:endParaRPr sz="4800" dirty="0"/>
          </a:p>
        </p:txBody>
      </p:sp>
      <p:sp>
        <p:nvSpPr>
          <p:cNvPr id="203" name="Google Shape;203;p30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33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43039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家族の「同席」から「関与」へ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4294967295"/>
          </p:nvPr>
        </p:nvSpPr>
        <p:spPr>
          <a:xfrm>
            <a:off x="17451388" y="9532938"/>
            <a:ext cx="836612" cy="54768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34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71573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1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家族の関与</a:t>
            </a:r>
            <a:endParaRPr dirty="0"/>
          </a:p>
        </p:txBody>
      </p:sp>
      <p:sp>
        <p:nvSpPr>
          <p:cNvPr id="209" name="Google Shape;209;p31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「同席」ではなく、「関与」まで拡げて検討</a:t>
            </a:r>
            <a:endParaRPr dirty="0"/>
          </a:p>
          <a:p>
            <a:pPr marL="271463" lvl="0" algn="l" rtl="0">
              <a:lnSpc>
                <a:spcPct val="115000"/>
              </a:lnSpc>
              <a:spcBef>
                <a:spcPts val="54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>
                <a:solidFill>
                  <a:schemeClr val="accent1"/>
                </a:solidFill>
              </a:rPr>
              <a:t>療養開始時の関わり</a:t>
            </a:r>
            <a:endParaRPr lang="en-US" altLang="ja-JP" sz="4800" dirty="0">
              <a:solidFill>
                <a:schemeClr val="accent1"/>
              </a:solidFill>
            </a:endParaRPr>
          </a:p>
          <a:p>
            <a:pPr marL="271463" lvl="0">
              <a:lnSpc>
                <a:spcPct val="115000"/>
              </a:lnSpc>
              <a:spcBef>
                <a:spcPts val="5400"/>
              </a:spcBef>
            </a:pPr>
            <a:r>
              <a:rPr lang="ja-JP" sz="4800" dirty="0">
                <a:solidFill>
                  <a:schemeClr val="accent1"/>
                </a:solidFill>
              </a:rPr>
              <a:t>第1ステップ</a:t>
            </a:r>
            <a:r>
              <a:rPr lang="en-US" altLang="ja-JP" sz="4800" dirty="0">
                <a:solidFill>
                  <a:schemeClr val="accent1"/>
                </a:solidFill>
              </a:rPr>
              <a:t>(</a:t>
            </a:r>
            <a:r>
              <a:rPr lang="ja-JP" altLang="ja-JP" sz="4800" dirty="0">
                <a:solidFill>
                  <a:schemeClr val="accent1"/>
                </a:solidFill>
              </a:rPr>
              <a:t>復帰支援の手引き（改訂版）</a:t>
            </a:r>
            <a:r>
              <a:rPr lang="en-US" altLang="ja-JP" sz="4800" dirty="0">
                <a:solidFill>
                  <a:schemeClr val="accent1"/>
                </a:solidFill>
              </a:rPr>
              <a:t>)</a:t>
            </a:r>
            <a:br>
              <a:rPr lang="en-US" altLang="ja-JP" sz="4800" dirty="0">
                <a:solidFill>
                  <a:schemeClr val="accent1"/>
                </a:solidFill>
              </a:rPr>
            </a:br>
            <a:r>
              <a:rPr lang="ja-JP" sz="4800" dirty="0">
                <a:solidFill>
                  <a:schemeClr val="accent1"/>
                </a:solidFill>
              </a:rPr>
              <a:t>「安心して療養に専念できるよう、傷病手当金などの経済的保障、休職期間等について、情報提供等の支援を行いましょう」</a:t>
            </a:r>
            <a:endParaRPr sz="4800" dirty="0">
              <a:solidFill>
                <a:schemeClr val="accent1"/>
              </a:solidFill>
            </a:endParaRPr>
          </a:p>
          <a:p>
            <a:pPr marL="271463" lvl="0" algn="l" rtl="0">
              <a:lnSpc>
                <a:spcPct val="115000"/>
              </a:lnSpc>
              <a:spcBef>
                <a:spcPts val="54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 → 誰に？</a:t>
            </a:r>
            <a:endParaRPr sz="4800" dirty="0"/>
          </a:p>
        </p:txBody>
      </p:sp>
      <p:sp>
        <p:nvSpPr>
          <p:cNvPr id="210" name="Google Shape;210;p31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35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2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休職期間</a:t>
            </a:r>
            <a:endParaRPr dirty="0"/>
          </a:p>
        </p:txBody>
      </p:sp>
      <p:sp>
        <p:nvSpPr>
          <p:cNvPr id="216" name="Google Shape;216;p32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None/>
            </a:pPr>
            <a:r>
              <a:rPr lang="ja-JP" altLang="en-US" dirty="0" smtClean="0"/>
              <a:t>法律で義務化されている制度ではない。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dirty="0" smtClean="0"/>
              <a:t>換言</a:t>
            </a:r>
            <a:r>
              <a:rPr lang="ja-JP" dirty="0"/>
              <a:t>すれば、休職期間は設けなくても良い。</a:t>
            </a:r>
            <a:endParaRPr dirty="0"/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None/>
            </a:pPr>
            <a:endParaRPr sz="2400" dirty="0"/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None/>
            </a:pPr>
            <a:r>
              <a:rPr lang="en-US" altLang="ja-JP" u="sng" dirty="0">
                <a:solidFill>
                  <a:schemeClr val="accent1"/>
                </a:solidFill>
              </a:rPr>
              <a:t>｢</a:t>
            </a:r>
            <a:r>
              <a:rPr lang="ja-JP" u="sng" dirty="0" smtClean="0">
                <a:solidFill>
                  <a:schemeClr val="accent1"/>
                </a:solidFill>
              </a:rPr>
              <a:t>解雇</a:t>
            </a:r>
            <a:r>
              <a:rPr lang="ja-JP" u="sng" dirty="0">
                <a:solidFill>
                  <a:schemeClr val="accent1"/>
                </a:solidFill>
              </a:rPr>
              <a:t>の猶予」制度と解されている。</a:t>
            </a:r>
            <a:endParaRPr u="sng" dirty="0">
              <a:solidFill>
                <a:schemeClr val="accent1"/>
              </a:solidFill>
            </a:endParaRPr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  <a:buNone/>
            </a:pPr>
            <a:r>
              <a:rPr lang="ja-JP" u="sng" dirty="0" smtClean="0">
                <a:solidFill>
                  <a:schemeClr val="accent1"/>
                </a:solidFill>
              </a:rPr>
              <a:t>設定</a:t>
            </a:r>
            <a:r>
              <a:rPr lang="ja-JP" u="sng" dirty="0">
                <a:solidFill>
                  <a:schemeClr val="accent1"/>
                </a:solidFill>
              </a:rPr>
              <a:t>がある</a:t>
            </a:r>
            <a:r>
              <a:rPr lang="ja-JP" u="sng" dirty="0" smtClean="0">
                <a:solidFill>
                  <a:schemeClr val="accent1"/>
                </a:solidFill>
              </a:rPr>
              <a:t>場合</a:t>
            </a:r>
            <a:r>
              <a:rPr lang="ja-JP" altLang="en-US" u="sng" dirty="0">
                <a:solidFill>
                  <a:schemeClr val="accent1"/>
                </a:solidFill>
              </a:rPr>
              <a:t>、</a:t>
            </a:r>
            <a:r>
              <a:rPr lang="ja-JP" u="sng" dirty="0" smtClean="0">
                <a:solidFill>
                  <a:schemeClr val="accent1"/>
                </a:solidFill>
              </a:rPr>
              <a:t>期間</a:t>
            </a:r>
            <a:r>
              <a:rPr lang="ja-JP" u="sng" dirty="0">
                <a:solidFill>
                  <a:schemeClr val="accent1"/>
                </a:solidFill>
              </a:rPr>
              <a:t>は、6ヶ月</a:t>
            </a:r>
            <a:r>
              <a:rPr lang="ja-JP" u="sng" dirty="0" smtClean="0">
                <a:solidFill>
                  <a:schemeClr val="accent1"/>
                </a:solidFill>
              </a:rPr>
              <a:t>～</a:t>
            </a:r>
            <a:r>
              <a:rPr lang="en-US" altLang="ja-JP" u="sng" dirty="0" smtClean="0">
                <a:solidFill>
                  <a:schemeClr val="accent1"/>
                </a:solidFill>
              </a:rPr>
              <a:t>18</a:t>
            </a:r>
            <a:r>
              <a:rPr lang="ja-JP" altLang="en-US" u="sng" dirty="0" smtClean="0">
                <a:solidFill>
                  <a:schemeClr val="accent1"/>
                </a:solidFill>
              </a:rPr>
              <a:t>ヶ月</a:t>
            </a:r>
            <a:r>
              <a:rPr lang="ja-JP" u="sng" dirty="0" smtClean="0">
                <a:solidFill>
                  <a:schemeClr val="accent1"/>
                </a:solidFill>
              </a:rPr>
              <a:t>程度</a:t>
            </a:r>
            <a:endParaRPr u="sng" dirty="0">
              <a:solidFill>
                <a:schemeClr val="accent1"/>
              </a:solidFill>
            </a:endParaRPr>
          </a:p>
        </p:txBody>
      </p:sp>
      <p:sp>
        <p:nvSpPr>
          <p:cNvPr id="217" name="Google Shape;217;p32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36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3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altLang="en-US" dirty="0" smtClean="0"/>
              <a:t>ネガティブ情報をどのように伝えるか</a:t>
            </a:r>
            <a:endParaRPr dirty="0"/>
          </a:p>
        </p:txBody>
      </p:sp>
      <p:sp>
        <p:nvSpPr>
          <p:cNvPr id="223" name="Google Shape;223;p33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「あなたには休職期間は（あまり）ありません」</a:t>
            </a:r>
            <a:endParaRPr sz="48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ということを療養開始時に伝えることが、</a:t>
            </a:r>
            <a:r>
              <a:rPr lang="en-US" altLang="ja-JP" sz="4800" dirty="0"/>
              <a:t/>
            </a:r>
            <a:br>
              <a:rPr lang="en-US" altLang="ja-JP" sz="4800" dirty="0"/>
            </a:br>
            <a:r>
              <a:rPr lang="ja-JP" sz="4800" dirty="0"/>
              <a:t>治療上有用であろうか？</a:t>
            </a:r>
            <a:endParaRPr sz="4800" dirty="0"/>
          </a:p>
          <a:p>
            <a:pPr marL="0" lvl="0" indent="0" algn="l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32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では、「いつ」「どのように」すれば良いのか？</a:t>
            </a:r>
            <a:endParaRPr sz="4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→ </a:t>
            </a:r>
            <a:r>
              <a:rPr lang="ja-JP" sz="4800" dirty="0" smtClean="0"/>
              <a:t>難しい</a:t>
            </a:r>
            <a:r>
              <a:rPr lang="ja-JP" altLang="en-US" sz="4800" dirty="0" smtClean="0"/>
              <a:t>。考えても答えが出ない問題</a:t>
            </a:r>
            <a:endParaRPr sz="4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→ 家族に「書面で</a:t>
            </a:r>
            <a:r>
              <a:rPr lang="ja-JP" sz="4800" dirty="0" smtClean="0"/>
              <a:t>」「</a:t>
            </a:r>
            <a:r>
              <a:rPr lang="ja-JP" sz="4800" dirty="0"/>
              <a:t>定型的に」伝えておく</a:t>
            </a:r>
            <a:endParaRPr lang="en-US" altLang="ja-JP" sz="48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sz="4800" dirty="0" smtClean="0"/>
              <a:t>→ 主治医</a:t>
            </a:r>
            <a:r>
              <a:rPr lang="ja-JP" altLang="en-US" sz="4800" dirty="0"/>
              <a:t>とも相談させ、ベストなタイミングは家族に一任</a:t>
            </a:r>
            <a:endParaRPr sz="4800" dirty="0"/>
          </a:p>
        </p:txBody>
      </p:sp>
      <p:sp>
        <p:nvSpPr>
          <p:cNvPr id="224" name="Google Shape;224;p33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37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4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現実的かつ実行性の高い結論</a:t>
            </a:r>
            <a:endParaRPr dirty="0"/>
          </a:p>
        </p:txBody>
      </p:sp>
      <p:sp>
        <p:nvSpPr>
          <p:cNvPr id="230" name="Google Shape;230;p34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42963" lvl="0" indent="-571500" algn="l" rtl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dirty="0"/>
              <a:t>療養の手引き（家族版）を送付</a:t>
            </a:r>
            <a:endParaRPr dirty="0"/>
          </a:p>
          <a:p>
            <a:pPr marL="842963" lvl="0" indent="-571500" algn="l" rtl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dirty="0"/>
              <a:t>電話連絡し、質問や心配事に対してフォロー</a:t>
            </a:r>
            <a:endParaRPr dirty="0"/>
          </a:p>
          <a:p>
            <a:pPr marL="842963" lvl="0" indent="-571500" algn="l" rtl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dirty="0"/>
              <a:t>希望すれば、直接対面で補足説明等を行うことを伝える。</a:t>
            </a:r>
            <a:endParaRPr lang="en-US" altLang="ja-JP" dirty="0"/>
          </a:p>
          <a:p>
            <a:pPr marL="842963" lvl="0" indent="-571500" algn="l" rtl="0">
              <a:lnSpc>
                <a:spcPct val="120000"/>
              </a:lnSpc>
              <a:spcBef>
                <a:spcPts val="0"/>
              </a:spcBef>
              <a:spcAft>
                <a:spcPts val="2400"/>
              </a:spcAft>
              <a:buClr>
                <a:schemeClr val="dk1"/>
              </a:buClr>
              <a:buSzPts val="4400"/>
              <a:buFont typeface="Arial" panose="020B0604020202020204" pitchFamily="34" charset="0"/>
              <a:buChar char="•"/>
            </a:pPr>
            <a:r>
              <a:rPr lang="ja-JP" altLang="en-US" dirty="0"/>
              <a:t>療養当初は、療養報告を代理で提出することも可能</a:t>
            </a:r>
            <a:r>
              <a:rPr lang="ja-JP" altLang="en-US" dirty="0" smtClean="0"/>
              <a:t>と伝える</a:t>
            </a:r>
            <a:r>
              <a:rPr lang="ja-JP" altLang="en-US" dirty="0"/>
              <a:t>。</a:t>
            </a:r>
            <a:endParaRPr dirty="0"/>
          </a:p>
        </p:txBody>
      </p:sp>
      <p:sp>
        <p:nvSpPr>
          <p:cNvPr id="231" name="Google Shape;231;p34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38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家族の誰と？</a:t>
            </a:r>
            <a:endParaRPr dirty="0"/>
          </a:p>
        </p:txBody>
      </p:sp>
      <p:sp>
        <p:nvSpPr>
          <p:cNvPr id="237" name="Google Shape;237;p35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altLang="en-US" dirty="0" smtClean="0"/>
              <a:t>優先順位）</a:t>
            </a:r>
            <a:r>
              <a:rPr lang="ja-JP" dirty="0" smtClean="0"/>
              <a:t>配偶者</a:t>
            </a:r>
            <a:r>
              <a:rPr lang="ja-JP" dirty="0"/>
              <a:t>→親→</a:t>
            </a:r>
            <a:r>
              <a:rPr lang="ja-JP" dirty="0" err="1"/>
              <a:t>．．．</a:t>
            </a:r>
            <a:endParaRPr dirty="0"/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4200" dirty="0"/>
          </a:p>
          <a:p>
            <a:pPr marL="271463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家族への連絡を拒否する場合がある</a:t>
            </a:r>
            <a:endParaRPr dirty="0"/>
          </a:p>
          <a:p>
            <a:pPr marL="271463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配偶者（未婚）→親×→</a:t>
            </a:r>
            <a:endParaRPr dirty="0"/>
          </a:p>
          <a:p>
            <a:pPr marL="271463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さあ、どうする？</a:t>
            </a:r>
            <a:endParaRPr dirty="0"/>
          </a:p>
        </p:txBody>
      </p:sp>
      <p:sp>
        <p:nvSpPr>
          <p:cNvPr id="238" name="Google Shape;238;p35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39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家族の</a:t>
            </a:r>
            <a:r>
              <a:rPr lang="ja-JP" dirty="0" smtClean="0"/>
              <a:t>役割</a:t>
            </a:r>
            <a:r>
              <a:rPr lang="ja-JP" altLang="en-US" dirty="0" smtClean="0"/>
              <a:t>（従来対応では明確な役割なし）</a:t>
            </a:r>
            <a:endParaRPr dirty="0"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65112" lvl="1">
              <a:lnSpc>
                <a:spcPct val="150000"/>
              </a:lnSpc>
              <a:spcBef>
                <a:spcPts val="0"/>
              </a:spcBef>
              <a:buClr>
                <a:schemeClr val="dk1"/>
              </a:buClr>
              <a:buSzPts val="4400"/>
              <a:buFont typeface="Quattrocento Sans"/>
              <a:buNone/>
            </a:pPr>
            <a:r>
              <a:rPr lang="ja-JP" dirty="0">
                <a:solidFill>
                  <a:schemeClr val="tx1"/>
                </a:solidFill>
              </a:rPr>
              <a:t>■ 本人に十分な判断能力が無い</a:t>
            </a:r>
            <a:r>
              <a:rPr lang="ja-JP" u="sng" dirty="0">
                <a:solidFill>
                  <a:schemeClr val="tx1"/>
                </a:solidFill>
              </a:rPr>
              <a:t>かもしれない</a:t>
            </a:r>
            <a:r>
              <a:rPr lang="ja-JP" dirty="0">
                <a:solidFill>
                  <a:schemeClr val="tx1"/>
                </a:solidFill>
              </a:rPr>
              <a:t>ときに，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dirty="0">
                <a:solidFill>
                  <a:schemeClr val="tx1"/>
                </a:solidFill>
              </a:rPr>
              <a:t>本人に代わって判断をする．</a:t>
            </a:r>
            <a:endParaRPr dirty="0">
              <a:solidFill>
                <a:schemeClr val="tx1"/>
              </a:solidFill>
            </a:endParaRPr>
          </a:p>
          <a:p>
            <a:pPr marL="265113" lvl="1">
              <a:lnSpc>
                <a:spcPct val="150000"/>
              </a:lnSpc>
              <a:buClr>
                <a:schemeClr val="dk1"/>
              </a:buClr>
              <a:buSzPts val="4400"/>
              <a:buFont typeface="Quattrocento Sans"/>
              <a:buNone/>
            </a:pPr>
            <a:r>
              <a:rPr lang="ja-JP" dirty="0">
                <a:solidFill>
                  <a:schemeClr val="tx1"/>
                </a:solidFill>
              </a:rPr>
              <a:t>■ 本人の意志を尊重するにあたっては</a:t>
            </a:r>
            <a:r>
              <a:rPr lang="ja-JP" altLang="en-US" dirty="0">
                <a:solidFill>
                  <a:schemeClr val="tx1"/>
                </a:solidFill>
              </a:rPr>
              <a:t>、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dirty="0">
                <a:solidFill>
                  <a:schemeClr val="tx1"/>
                </a:solidFill>
              </a:rPr>
              <a:t>それに伴うリスクを享受する．</a:t>
            </a:r>
            <a:endParaRPr dirty="0">
              <a:solidFill>
                <a:schemeClr val="tx1"/>
              </a:solidFill>
            </a:endParaRPr>
          </a:p>
          <a:p>
            <a:pPr marL="265112" lvl="1">
              <a:lnSpc>
                <a:spcPct val="150000"/>
              </a:lnSpc>
              <a:buClr>
                <a:schemeClr val="dk1"/>
              </a:buClr>
              <a:buSzPts val="4400"/>
              <a:buFont typeface="Quattrocento Sans"/>
              <a:buNone/>
            </a:pPr>
            <a:r>
              <a:rPr lang="ja-JP" dirty="0">
                <a:solidFill>
                  <a:schemeClr val="tx1"/>
                </a:solidFill>
              </a:rPr>
              <a:t>■ 「病気</a:t>
            </a:r>
            <a:r>
              <a:rPr lang="ja-JP" altLang="en-US" dirty="0">
                <a:solidFill>
                  <a:schemeClr val="tx1"/>
                </a:solidFill>
              </a:rPr>
              <a:t>の治癒</a:t>
            </a:r>
            <a:r>
              <a:rPr lang="ja-JP" dirty="0">
                <a:solidFill>
                  <a:schemeClr val="tx1"/>
                </a:solidFill>
              </a:rPr>
              <a:t>」と「業務ができる」は同義でないことを</a:t>
            </a:r>
            <a:r>
              <a:rPr lang="en-US" altLang="ja-JP" dirty="0">
                <a:solidFill>
                  <a:schemeClr val="tx1"/>
                </a:solidFill>
              </a:rPr>
              <a:t/>
            </a:r>
            <a:br>
              <a:rPr lang="en-US" altLang="ja-JP" dirty="0">
                <a:solidFill>
                  <a:schemeClr val="tx1"/>
                </a:solidFill>
              </a:rPr>
            </a:br>
            <a:r>
              <a:rPr lang="ja-JP" altLang="en-US" dirty="0">
                <a:solidFill>
                  <a:schemeClr val="tx1"/>
                </a:solidFill>
              </a:rPr>
              <a:t>　</a:t>
            </a:r>
            <a:r>
              <a:rPr lang="ja-JP" dirty="0">
                <a:solidFill>
                  <a:schemeClr val="tx1"/>
                </a:solidFill>
              </a:rPr>
              <a:t>理解し，このギャップを埋めるサポートをする．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chemeClr val="dk1"/>
                </a:solidFill>
                <a:cs typeface="Arial"/>
                <a:sym typeface="Arial"/>
              </a:rPr>
              <a:t>4</a:t>
            </a:fld>
            <a:endParaRPr sz="1800" b="0" i="0" u="none" strike="noStrike" cap="none" dirty="0">
              <a:solidFill>
                <a:schemeClr val="dk1"/>
              </a:solidFill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6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復職時の関与</a:t>
            </a:r>
            <a:endParaRPr dirty="0"/>
          </a:p>
        </p:txBody>
      </p:sp>
      <p:sp>
        <p:nvSpPr>
          <p:cNvPr id="244" name="Google Shape;244;p36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結局のところ、</a:t>
            </a:r>
            <a:endParaRPr sz="4800" dirty="0"/>
          </a:p>
          <a:p>
            <a:pPr marL="271463"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</a:pPr>
            <a:r>
              <a:rPr lang="ja-JP" dirty="0">
                <a:solidFill>
                  <a:schemeClr val="accent1"/>
                </a:solidFill>
              </a:rPr>
              <a:t>（１）療養開始時から協力的な家族の場合、</a:t>
            </a:r>
            <a:r>
              <a:rPr lang="en-US" altLang="ja-JP" dirty="0">
                <a:solidFill>
                  <a:schemeClr val="accent1"/>
                </a:solidFill>
              </a:rPr>
              <a:t/>
            </a:r>
            <a:br>
              <a:rPr lang="en-US" altLang="ja-JP" dirty="0">
                <a:solidFill>
                  <a:schemeClr val="accent1"/>
                </a:solidFill>
              </a:rPr>
            </a:br>
            <a:r>
              <a:rPr lang="ja-JP" altLang="en-US" dirty="0">
                <a:solidFill>
                  <a:schemeClr val="accent1"/>
                </a:solidFill>
              </a:rPr>
              <a:t>　　</a:t>
            </a:r>
            <a:r>
              <a:rPr lang="ja-JP" dirty="0">
                <a:solidFill>
                  <a:schemeClr val="accent1"/>
                </a:solidFill>
              </a:rPr>
              <a:t>快く復帰時の面談でも同席もしてくれる</a:t>
            </a:r>
            <a:endParaRPr dirty="0">
              <a:solidFill>
                <a:schemeClr val="accent1"/>
              </a:solidFill>
            </a:endParaRPr>
          </a:p>
          <a:p>
            <a:pPr marL="271463" lvl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4400"/>
            </a:pPr>
            <a:r>
              <a:rPr lang="ja-JP" dirty="0">
                <a:solidFill>
                  <a:schemeClr val="accent1"/>
                </a:solidFill>
              </a:rPr>
              <a:t>（２）非協力的な家族の場合、難しい場合が少なく</a:t>
            </a:r>
            <a:r>
              <a:rPr lang="ja-JP" dirty="0" smtClean="0">
                <a:solidFill>
                  <a:schemeClr val="accent1"/>
                </a:solidFill>
              </a:rPr>
              <a:t>ない</a:t>
            </a:r>
            <a:endParaRPr dirty="0">
              <a:solidFill>
                <a:schemeClr val="accent1"/>
              </a:solidFill>
            </a:endParaRPr>
          </a:p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sz="4800" dirty="0"/>
              <a:t>現実問題として、復帰の成否を分ける要因と</a:t>
            </a:r>
            <a:r>
              <a:rPr lang="ja-JP" sz="4800" dirty="0" smtClean="0"/>
              <a:t>して</a:t>
            </a:r>
            <a:r>
              <a:rPr lang="ja-JP" altLang="en-US" sz="4800" dirty="0" smtClean="0"/>
              <a:t>、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sz="4800" dirty="0" smtClean="0"/>
              <a:t>家族</a:t>
            </a:r>
            <a:r>
              <a:rPr lang="ja-JP" sz="4800" dirty="0"/>
              <a:t>の支援は重要であるが</a:t>
            </a:r>
            <a:r>
              <a:rPr lang="ja-JP" sz="4800" dirty="0" smtClean="0"/>
              <a:t>、</a:t>
            </a:r>
            <a:r>
              <a:rPr lang="ja-JP" sz="4800" dirty="0" smtClean="0">
                <a:solidFill>
                  <a:schemeClr val="accent1"/>
                </a:solidFill>
              </a:rPr>
              <a:t>正</a:t>
            </a:r>
            <a:r>
              <a:rPr lang="ja-JP" sz="4800" dirty="0">
                <a:solidFill>
                  <a:schemeClr val="accent1"/>
                </a:solidFill>
              </a:rPr>
              <a:t>の要因を複数持つ社員</a:t>
            </a:r>
            <a:r>
              <a:rPr lang="ja-JP" sz="4800" dirty="0" smtClean="0"/>
              <a:t>と</a:t>
            </a:r>
            <a:r>
              <a:rPr lang="en-US" altLang="ja-JP" sz="4800" dirty="0" smtClean="0"/>
              <a:t/>
            </a:r>
            <a:br>
              <a:rPr lang="en-US" altLang="ja-JP" sz="4800" dirty="0" smtClean="0"/>
            </a:br>
            <a:r>
              <a:rPr lang="ja-JP" sz="4800" dirty="0" smtClean="0">
                <a:solidFill>
                  <a:schemeClr val="accent2"/>
                </a:solidFill>
              </a:rPr>
              <a:t>負</a:t>
            </a:r>
            <a:r>
              <a:rPr lang="ja-JP" sz="4800" dirty="0">
                <a:solidFill>
                  <a:schemeClr val="accent2"/>
                </a:solidFill>
              </a:rPr>
              <a:t>の要因を複数持つ社員</a:t>
            </a:r>
            <a:r>
              <a:rPr lang="ja-JP" sz="4800" dirty="0"/>
              <a:t>の二極化が</a:t>
            </a:r>
            <a:r>
              <a:rPr lang="ja-JP" altLang="en-US" sz="4800" dirty="0"/>
              <a:t>現実</a:t>
            </a:r>
            <a:r>
              <a:rPr lang="ja-JP" sz="4800" dirty="0"/>
              <a:t>。</a:t>
            </a:r>
            <a:endParaRPr sz="4800" dirty="0"/>
          </a:p>
        </p:txBody>
      </p:sp>
      <p:sp>
        <p:nvSpPr>
          <p:cNvPr id="245" name="Google Shape;245;p36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40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家族にも問題がある場合</a:t>
            </a:r>
            <a:endParaRPr dirty="0"/>
          </a:p>
        </p:txBody>
      </p:sp>
      <p:sp>
        <p:nvSpPr>
          <p:cNvPr id="251" name="Google Shape;251;p37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とにかく、すべての復帰者の家族と会ってみて下さい</a:t>
            </a:r>
            <a:r>
              <a:rPr lang="ja-JP" altLang="en-US" dirty="0"/>
              <a:t>（だまされたと思って）</a:t>
            </a:r>
            <a:r>
              <a:rPr lang="ja-JP" dirty="0" smtClean="0"/>
              <a:t>。思った</a:t>
            </a:r>
            <a:r>
              <a:rPr lang="ja-JP" dirty="0"/>
              <a:t>ほど、問題があるケースは多くはありません。</a:t>
            </a:r>
            <a:endParaRPr dirty="0"/>
          </a:p>
          <a:p>
            <a:pPr marL="271463" lvl="0" algn="l" rtl="0">
              <a:lnSpc>
                <a:spcPct val="150000"/>
              </a:lnSpc>
              <a:spcBef>
                <a:spcPts val="54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>
                <a:solidFill>
                  <a:schemeClr val="accent1"/>
                </a:solidFill>
              </a:rPr>
              <a:t>私たちの経験では、せいぜい2-3%です</a:t>
            </a:r>
            <a:r>
              <a:rPr lang="ja-JP" dirty="0" smtClean="0">
                <a:solidFill>
                  <a:schemeClr val="accent1"/>
                </a:solidFill>
              </a:rPr>
              <a:t>。</a:t>
            </a:r>
            <a:r>
              <a:rPr lang="en-US" altLang="ja-JP" dirty="0" smtClean="0">
                <a:solidFill>
                  <a:schemeClr val="accent1"/>
                </a:solidFill>
              </a:rPr>
              <a:t/>
            </a:r>
            <a:br>
              <a:rPr lang="en-US" altLang="ja-JP" dirty="0" smtClean="0">
                <a:solidFill>
                  <a:schemeClr val="accent1"/>
                </a:solidFill>
              </a:rPr>
            </a:br>
            <a:r>
              <a:rPr lang="ja-JP" altLang="en-US" dirty="0" smtClean="0">
                <a:solidFill>
                  <a:schemeClr val="accent1"/>
                </a:solidFill>
              </a:rPr>
              <a:t>あるいは、誤解があるだけのことも多いです。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252" name="Google Shape;252;p37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41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38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家族の関与に関するまとめ</a:t>
            </a:r>
            <a:endParaRPr dirty="0"/>
          </a:p>
        </p:txBody>
      </p:sp>
      <p:sp>
        <p:nvSpPr>
          <p:cNvPr id="258" name="Google Shape;258;p38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>
              <a:spcBef>
                <a:spcPts val="0"/>
              </a:spcBef>
            </a:pPr>
            <a:r>
              <a:rPr lang="ja-JP" altLang="en-US" dirty="0">
                <a:solidFill>
                  <a:schemeClr val="accent1"/>
                </a:solidFill>
              </a:rPr>
              <a:t>形式はどうあれ、家族に積極的関与してもらいましょう。</a:t>
            </a:r>
            <a:endParaRPr lang="en-US" altLang="ja-JP" dirty="0"/>
          </a:p>
          <a:p>
            <a:pPr marL="271463" lvl="1">
              <a:lnSpc>
                <a:spcPct val="150000"/>
              </a:lnSpc>
              <a:spcBef>
                <a:spcPts val="2400"/>
              </a:spcBef>
              <a:buClr>
                <a:schemeClr val="dk1"/>
              </a:buClr>
              <a:buSzPts val="4400"/>
            </a:pPr>
            <a:r>
              <a:rPr lang="ja-JP" sz="6000" dirty="0"/>
              <a:t>そもそも会社を休んで療養しているのに、会社から家族に対して何の説明もしない方が「異常」に思えてくるようになりませんか。</a:t>
            </a:r>
            <a:endParaRPr sz="6000" dirty="0"/>
          </a:p>
        </p:txBody>
      </p:sp>
      <p:sp>
        <p:nvSpPr>
          <p:cNvPr id="259" name="Google Shape;259;p38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42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よくある反論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Aft>
                <a:spcPts val="1200"/>
              </a:spcAft>
            </a:pPr>
            <a:r>
              <a:rPr kumimoji="1" lang="ja-JP" altLang="en-US" dirty="0" smtClean="0">
                <a:solidFill>
                  <a:schemeClr val="accent1"/>
                </a:solidFill>
              </a:rPr>
              <a:t>社員は自己判断力があるはずの成人なのに、家族の関与が必要？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1">
              <a:spcAft>
                <a:spcPts val="1200"/>
              </a:spcAft>
            </a:pPr>
            <a:r>
              <a:rPr kumimoji="1" lang="ja-JP" altLang="en-US" dirty="0" smtClean="0"/>
              <a:t>→</a:t>
            </a:r>
            <a:endParaRPr kumimoji="1" lang="en-US" altLang="ja-JP" dirty="0" smtClean="0"/>
          </a:p>
          <a:p>
            <a:pPr marL="954088" lvl="1" indent="-6858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メンタル療養は家族にとっても一大事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 smtClean="0"/>
              <a:t>療養が一度で終わるか</a:t>
            </a:r>
            <a:r>
              <a:rPr kumimoji="1" lang="ja-JP" altLang="en-US" dirty="0"/>
              <a:t>。</a:t>
            </a:r>
            <a:r>
              <a:rPr kumimoji="1" lang="ja-JP" altLang="en-US" dirty="0" smtClean="0"/>
              <a:t>満了で退職にならないか。</a:t>
            </a:r>
            <a:endParaRPr kumimoji="1" lang="en-US" altLang="ja-JP" dirty="0" smtClean="0"/>
          </a:p>
          <a:p>
            <a:pPr marL="954088" lvl="1" indent="-6858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kumimoji="1" lang="ja-JP" altLang="en-US" dirty="0" smtClean="0"/>
              <a:t>そもそも</a:t>
            </a:r>
            <a:r>
              <a:rPr kumimoji="1" lang="ja-JP" altLang="en-US" dirty="0"/>
              <a:t>メンタル不調で正常な判断ができない状態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想定</a:t>
            </a:r>
            <a:r>
              <a:rPr kumimoji="1" lang="ja-JP" altLang="en-US" dirty="0"/>
              <a:t>するならば、家族の関与は</a:t>
            </a:r>
            <a:r>
              <a:rPr kumimoji="1" lang="ja-JP" altLang="en-US" dirty="0" smtClean="0"/>
              <a:t>必須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43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64031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番外編）家族がいない社員の対応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高齢などにより、家族がいない場合</a:t>
            </a:r>
            <a:endParaRPr kumimoji="1" lang="en-US" altLang="ja-JP" dirty="0"/>
          </a:p>
          <a:p>
            <a:r>
              <a:rPr kumimoji="1" lang="ja-JP" altLang="en-US" dirty="0"/>
              <a:t>→この場合、意義①～③はどれも成立し難いが、会社のリスクを低減するための対応が必要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="" xmlns:a16="http://schemas.microsoft.com/office/drawing/2014/main" id="{9A0BA8C5-3DCB-4F29-89BD-8BAA7990CC1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44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23052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家族がいない社員の想定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78531" y="590550"/>
            <a:ext cx="16555358" cy="8756113"/>
          </a:xfrm>
        </p:spPr>
        <p:txBody>
          <a:bodyPr/>
          <a:lstStyle/>
          <a:p>
            <a:r>
              <a:rPr kumimoji="1" lang="ja-JP" altLang="en-US" dirty="0"/>
              <a:t>解決策１：血縁関係がなくても良いので、本人に誰か（メンター、友人）を連れてきてもらう</a:t>
            </a:r>
            <a:endParaRPr kumimoji="1" lang="en-US" altLang="ja-JP" dirty="0"/>
          </a:p>
          <a:p>
            <a:pPr>
              <a:spcBef>
                <a:spcPts val="3000"/>
              </a:spcBef>
            </a:pPr>
            <a:r>
              <a:rPr kumimoji="1" lang="ja-JP" altLang="en-US" dirty="0"/>
              <a:t>解決策２：不利益となることを承知で１を選ばない場合、対応をきちんと</a:t>
            </a:r>
            <a:r>
              <a:rPr kumimoji="1" lang="ja-JP" altLang="en-US" u="sng" dirty="0"/>
              <a:t>記録</a:t>
            </a:r>
            <a:r>
              <a:rPr kumimoji="1" lang="ja-JP" altLang="en-US" dirty="0"/>
              <a:t>に残しておく。主治医にも対応依頼を</a:t>
            </a:r>
            <a:r>
              <a:rPr kumimoji="1" lang="ja-JP" altLang="en-US" dirty="0" smtClean="0"/>
              <a:t>通知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（死にたい</a:t>
            </a:r>
            <a:r>
              <a:rPr kumimoji="1" lang="ja-JP" altLang="en-US" dirty="0"/>
              <a:t>という場合、入院</a:t>
            </a:r>
            <a:r>
              <a:rPr kumimoji="1" lang="ja-JP" altLang="en-US" dirty="0" smtClean="0"/>
              <a:t>させる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="" xmlns:a16="http://schemas.microsoft.com/office/drawing/2014/main" id="{89D48BFD-D4FF-40CA-9F0F-765D69A7859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45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6566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1">
            <a:extLst>
              <a:ext uri="{FF2B5EF4-FFF2-40B4-BE49-F238E27FC236}">
                <a16:creationId xmlns:a16="http://schemas.microsoft.com/office/drawing/2014/main" xmlns="" id="{974253F5-BF57-4404-8962-6F329A66F8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精神科医の考え方</a:t>
            </a:r>
          </a:p>
        </p:txBody>
      </p:sp>
      <p:sp>
        <p:nvSpPr>
          <p:cNvPr id="41987" name="コンテンツ プレースホルダー 2">
            <a:extLst>
              <a:ext uri="{FF2B5EF4-FFF2-40B4-BE49-F238E27FC236}">
                <a16:creationId xmlns:a16="http://schemas.microsoft.com/office/drawing/2014/main" xmlns="" id="{2FD6C7EA-75EA-4213-B68B-41DB33644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BEE0CE85-EE36-446D-BEF1-60922ADF1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1114276" indent="-428568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714271" indent="-342854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2399980" indent="-342854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3085689" indent="-342854" eaLnBrk="0" hangingPunct="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3771397" indent="-342854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4457106" indent="-342854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5142814" indent="-342854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5828523" indent="-342854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C962C60-2989-45A0-9E4F-8F76BE30107F}" type="slidenum">
              <a:rPr lang="ja-JP" altLang="en-US">
                <a:solidFill>
                  <a:srgbClr val="898989"/>
                </a:solidFill>
              </a:rPr>
              <a:pPr eaLnBrk="1" hangingPunct="1"/>
              <a:t>5</a:t>
            </a:fld>
            <a:endParaRPr lang="ja-JP" altLang="en-US">
              <a:solidFill>
                <a:srgbClr val="898989"/>
              </a:solidFill>
            </a:endParaRPr>
          </a:p>
        </p:txBody>
      </p:sp>
      <p:pic>
        <p:nvPicPr>
          <p:cNvPr id="41989" name="Picture 2">
            <a:extLst>
              <a:ext uri="{FF2B5EF4-FFF2-40B4-BE49-F238E27FC236}">
                <a16:creationId xmlns:a16="http://schemas.microsoft.com/office/drawing/2014/main" xmlns="" id="{75DE047B-8BBB-4970-AAEC-7377B7208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27" y="1182266"/>
            <a:ext cx="8794401" cy="673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0" name="Picture 3">
            <a:extLst>
              <a:ext uri="{FF2B5EF4-FFF2-40B4-BE49-F238E27FC236}">
                <a16:creationId xmlns:a16="http://schemas.microsoft.com/office/drawing/2014/main" xmlns="" id="{E98B0D3B-16DE-4CFC-BFED-D4581C803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312" y="3018470"/>
            <a:ext cx="8186612" cy="6523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ja-JP" altLang="en-US" sz="2400" dirty="0"/>
              <a:t>尾崎紀夫　うつ病の職場復帰支援について　精神科臨床サービス 第</a:t>
            </a:r>
            <a:r>
              <a:rPr lang="en-US" altLang="ja-JP" sz="2400" dirty="0"/>
              <a:t>06</a:t>
            </a:r>
            <a:r>
              <a:rPr lang="ja-JP" altLang="en-US" sz="2400" dirty="0"/>
              <a:t>巻</a:t>
            </a:r>
            <a:r>
              <a:rPr lang="en-US" altLang="ja-JP" sz="2400" dirty="0"/>
              <a:t>01</a:t>
            </a:r>
            <a:r>
              <a:rPr lang="ja-JP" altLang="en-US" sz="2400" dirty="0"/>
              <a:t>号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09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家族の</a:t>
            </a:r>
            <a:r>
              <a:rPr lang="ja-JP" dirty="0" smtClean="0"/>
              <a:t>同席</a:t>
            </a:r>
            <a:r>
              <a:rPr lang="ja-JP" altLang="en-US" dirty="0" smtClean="0"/>
              <a:t>が実際に求められる場面</a:t>
            </a:r>
            <a:endParaRPr dirty="0"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■ 療養開始時と</a:t>
            </a:r>
            <a:r>
              <a:rPr lang="ja-JP" dirty="0" smtClean="0"/>
              <a:t>復帰</a:t>
            </a:r>
            <a:r>
              <a:rPr lang="ja-JP" altLang="en-US" dirty="0" smtClean="0"/>
              <a:t>前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 理論的重要性</a:t>
            </a:r>
            <a:r>
              <a:rPr lang="en-US" altLang="ja-JP" dirty="0"/>
              <a:t>―</a:t>
            </a:r>
            <a:r>
              <a:rPr lang="ja-JP" dirty="0"/>
              <a:t>療養開始時＞復帰前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 実態　　　　</a:t>
            </a:r>
            <a:r>
              <a:rPr lang="en-US" altLang="ja-JP" dirty="0"/>
              <a:t>―</a:t>
            </a:r>
            <a:r>
              <a:rPr lang="ja-JP" dirty="0"/>
              <a:t>療養開始時＜復帰前</a:t>
            </a:r>
            <a:endParaRPr dirty="0"/>
          </a:p>
        </p:txBody>
      </p:sp>
      <p:sp>
        <p:nvSpPr>
          <p:cNvPr id="75" name="Google Shape;75;p11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6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80"/>
              <a:buFont typeface="Quattrocento Sans"/>
              <a:buNone/>
            </a:pPr>
            <a:r>
              <a:rPr lang="ja-JP" dirty="0"/>
              <a:t>家族の同席がなければどうにもならない局面とは</a:t>
            </a:r>
            <a:endParaRPr sz="3600" dirty="0"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1"/>
          </p:nvPr>
        </p:nvSpPr>
        <p:spPr>
          <a:xfrm>
            <a:off x="878531" y="1218270"/>
            <a:ext cx="16555358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57250" lvl="0" indent="-85725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Wingdings" panose="05000000000000000000" pitchFamily="2" charset="2"/>
              <a:buChar char="n"/>
            </a:pPr>
            <a:r>
              <a:rPr lang="ja-JP" dirty="0"/>
              <a:t>本当にメンタルが悪く（かつ病識がない）、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dirty="0"/>
              <a:t>療養の説得が功を奏しないとき</a:t>
            </a:r>
            <a:endParaRPr dirty="0"/>
          </a:p>
          <a:p>
            <a:pPr marL="857250" lvl="0" indent="-85725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Wingdings" panose="05000000000000000000" pitchFamily="2" charset="2"/>
              <a:buChar char="n"/>
            </a:pPr>
            <a:endParaRPr dirty="0"/>
          </a:p>
          <a:p>
            <a:pPr marL="857250" lvl="0" indent="-85725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Wingdings" panose="05000000000000000000" pitchFamily="2" charset="2"/>
              <a:buChar char="n"/>
            </a:pPr>
            <a:r>
              <a:rPr lang="ja-JP" dirty="0"/>
              <a:t>自殺を本当に抑止したいと考える</a:t>
            </a:r>
            <a:r>
              <a:rPr lang="ja-JP" dirty="0" smtClean="0"/>
              <a:t>とき</a:t>
            </a:r>
            <a:endParaRPr dirty="0"/>
          </a:p>
        </p:txBody>
      </p:sp>
      <p:sp>
        <p:nvSpPr>
          <p:cNvPr id="82" name="Google Shape;82;p12"/>
          <p:cNvSpPr txBox="1">
            <a:spLocks noGrp="1"/>
          </p:cNvSpPr>
          <p:nvPr>
            <p:ph type="sldNum" idx="12"/>
          </p:nvPr>
        </p:nvSpPr>
        <p:spPr>
          <a:xfrm>
            <a:off x="16596828" y="9533058"/>
            <a:ext cx="837059" cy="547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800"/>
              <a:buFont typeface="Arial"/>
              <a:buNone/>
            </a:pPr>
            <a:fld id="{00000000-1234-1234-1234-123412341234}" type="slidenum">
              <a:rPr lang="en-US" altLang="ja-JP" sz="1800" b="0" i="0" u="none" strike="noStrike" cap="none">
                <a:solidFill>
                  <a:srgbClr val="898989"/>
                </a:solidFill>
                <a:cs typeface="Calibri"/>
                <a:sym typeface="Calibri"/>
              </a:rPr>
              <a:t>7</a:t>
            </a:fld>
            <a:endParaRPr sz="1800" b="0" i="0" u="none" strike="noStrike" cap="none" dirty="0">
              <a:solidFill>
                <a:srgbClr val="898989"/>
              </a:solidFill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「死にたい」と言われたときの対応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4294967295"/>
          </p:nvPr>
        </p:nvSpPr>
        <p:spPr>
          <a:xfrm>
            <a:off x="17451388" y="9532938"/>
            <a:ext cx="836612" cy="54768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48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3"/>
          <p:cNvSpPr txBox="1">
            <a:spLocks noGrp="1"/>
          </p:cNvSpPr>
          <p:nvPr>
            <p:ph type="title"/>
          </p:nvPr>
        </p:nvSpPr>
        <p:spPr>
          <a:xfrm>
            <a:off x="866321" y="274467"/>
            <a:ext cx="16555357" cy="70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Quattrocento Sans"/>
              <a:buNone/>
            </a:pPr>
            <a:r>
              <a:rPr lang="ja-JP" dirty="0"/>
              <a:t>「死にたい」と言われた時の結論</a:t>
            </a:r>
            <a:endParaRPr dirty="0"/>
          </a:p>
        </p:txBody>
      </p:sp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556953" y="1218270"/>
            <a:ext cx="17356974" cy="812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71463" lvl="0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①療養させる（</a:t>
            </a:r>
            <a:r>
              <a:rPr lang="ja-JP" altLang="en-US" dirty="0"/>
              <a:t>最低</a:t>
            </a:r>
            <a:r>
              <a:rPr lang="ja-JP" dirty="0"/>
              <a:t>3ヶ月は休ませるつもりで）</a:t>
            </a:r>
            <a:endParaRPr dirty="0"/>
          </a:p>
          <a:p>
            <a:pPr marL="271463" lvl="0" indent="0" algn="l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②家族と連携する</a:t>
            </a:r>
            <a:endParaRPr dirty="0"/>
          </a:p>
          <a:p>
            <a:pPr marL="271463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4200" dirty="0"/>
          </a:p>
          <a:p>
            <a:pPr marL="271463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ja-JP" dirty="0"/>
              <a:t>*大事なこと</a:t>
            </a:r>
            <a:r>
              <a:rPr lang="ja-JP" dirty="0" smtClean="0"/>
              <a:t>は</a:t>
            </a:r>
            <a:r>
              <a:rPr lang="en-US" altLang="ja-JP" dirty="0" smtClean="0"/>
              <a:t>｢</a:t>
            </a:r>
            <a:r>
              <a:rPr lang="ja-JP" dirty="0" smtClean="0"/>
              <a:t>考えながら</a:t>
            </a:r>
            <a:r>
              <a:rPr lang="ja-JP" dirty="0"/>
              <a:t>対応</a:t>
            </a:r>
            <a:r>
              <a:rPr lang="ja-JP" dirty="0" smtClean="0"/>
              <a:t>する</a:t>
            </a:r>
            <a:r>
              <a:rPr lang="en-US" altLang="ja-JP" dirty="0" smtClean="0"/>
              <a:t>｣</a:t>
            </a:r>
            <a:r>
              <a:rPr lang="ja-JP" dirty="0" smtClean="0"/>
              <a:t>の</a:t>
            </a:r>
            <a:r>
              <a:rPr lang="ja-JP" dirty="0"/>
              <a:t>ではなく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｢</a:t>
            </a:r>
            <a:r>
              <a:rPr lang="ja-JP" dirty="0" smtClean="0"/>
              <a:t>事前</a:t>
            </a:r>
            <a:r>
              <a:rPr lang="ja-JP" dirty="0"/>
              <a:t>に決めた通りに対応</a:t>
            </a:r>
            <a:r>
              <a:rPr lang="ja-JP" dirty="0" smtClean="0"/>
              <a:t>する</a:t>
            </a:r>
            <a:r>
              <a:rPr lang="en-US" altLang="ja-JP" dirty="0" smtClean="0"/>
              <a:t>｣</a:t>
            </a:r>
            <a:r>
              <a:rPr lang="ja-JP" dirty="0" smtClean="0"/>
              <a:t>こと</a:t>
            </a:r>
            <a:r>
              <a:rPr lang="ja-JP" dirty="0"/>
              <a:t>。</a:t>
            </a:r>
            <a:endParaRPr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="" xmlns:a16="http://schemas.microsoft.com/office/drawing/2014/main" id="{0885C82D-C029-4635-8D34-BAE1B6995D2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mtClean="0"/>
              <a:t>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タンダード">
  <a:themeElements>
    <a:clrScheme name="ユーザー定義 6">
      <a:dk1>
        <a:srgbClr val="3C3C3C"/>
      </a:dk1>
      <a:lt1>
        <a:srgbClr val="FFFFFF"/>
      </a:lt1>
      <a:dk2>
        <a:srgbClr val="5A5A5A"/>
      </a:dk2>
      <a:lt2>
        <a:srgbClr val="EAEAEA"/>
      </a:lt2>
      <a:accent1>
        <a:srgbClr val="143C82"/>
      </a:accent1>
      <a:accent2>
        <a:srgbClr val="B21E1E"/>
      </a:accent2>
      <a:accent3>
        <a:srgbClr val="FFE5E5"/>
      </a:accent3>
      <a:accent4>
        <a:srgbClr val="E4007F"/>
      </a:accent4>
      <a:accent5>
        <a:srgbClr val="FFF100"/>
      </a:accent5>
      <a:accent6>
        <a:srgbClr val="000000"/>
      </a:accent6>
      <a:hlink>
        <a:srgbClr val="00A0E9"/>
      </a:hlink>
      <a:folHlink>
        <a:srgbClr val="0071BC"/>
      </a:folHlink>
    </a:clrScheme>
    <a:fontScheme name="游ゴシックMedium">
      <a:majorFont>
        <a:latin typeface="游ゴシック Medium"/>
        <a:ea typeface="游ゴシック Medium"/>
        <a:cs typeface=""/>
      </a:majorFont>
      <a:minorFont>
        <a:latin typeface="游ゴシック Medium"/>
        <a:ea typeface="游ゴシック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1885</Words>
  <Application>Microsoft Office PowerPoint</Application>
  <PresentationFormat>ユーザー設定</PresentationFormat>
  <Paragraphs>266</Paragraphs>
  <Slides>45</Slides>
  <Notes>39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45</vt:i4>
      </vt:variant>
    </vt:vector>
  </HeadingPairs>
  <TitlesOfParts>
    <vt:vector size="53" baseType="lpstr">
      <vt:lpstr>ＭＳ Ｐゴシック</vt:lpstr>
      <vt:lpstr>Quattrocento Sans</vt:lpstr>
      <vt:lpstr>游ゴシック</vt:lpstr>
      <vt:lpstr>游ゴシック Medium</vt:lpstr>
      <vt:lpstr>Arial</vt:lpstr>
      <vt:lpstr>Calibri</vt:lpstr>
      <vt:lpstr>Wingdings</vt:lpstr>
      <vt:lpstr>スタンダード</vt:lpstr>
      <vt:lpstr>関係者との関わり方～家族編 死にたいと言われたら</vt:lpstr>
      <vt:lpstr>参考資料</vt:lpstr>
      <vt:lpstr>代表的な関係者の役割の変化</vt:lpstr>
      <vt:lpstr>家族の役割（従来対応では明確な役割なし）</vt:lpstr>
      <vt:lpstr>精神科医の考え方</vt:lpstr>
      <vt:lpstr>家族の同席が実際に求められる場面</vt:lpstr>
      <vt:lpstr>家族の同席がなければどうにもならない局面とは</vt:lpstr>
      <vt:lpstr>「死にたい」と言われたときの対応</vt:lpstr>
      <vt:lpstr>「死にたい」と言われた時の結論</vt:lpstr>
      <vt:lpstr>程度問題</vt:lpstr>
      <vt:lpstr>業務的健康管理で解釈すると</vt:lpstr>
      <vt:lpstr>自殺回避のために</vt:lpstr>
      <vt:lpstr>ややこしいから産業医に任せたい</vt:lpstr>
      <vt:lpstr>難しい状況１</vt:lpstr>
      <vt:lpstr>個人情報保護について</vt:lpstr>
      <vt:lpstr>個人情報保護について</vt:lpstr>
      <vt:lpstr>裁判例にみる「本人が家族への連絡を拒否する場合」</vt:lpstr>
      <vt:lpstr>安全配慮義務違反か否か裁判所の判断</vt:lpstr>
      <vt:lpstr>Dの希望に基づき、家族に連絡しなかった</vt:lpstr>
      <vt:lpstr>PowerPoint プレゼンテーション</vt:lpstr>
      <vt:lpstr>難しい状況２</vt:lpstr>
      <vt:lpstr>連絡先の確保</vt:lpstr>
      <vt:lpstr>PowerPoint プレゼンテーション</vt:lpstr>
      <vt:lpstr>「死にたい」と言われた時のまとめ</vt:lpstr>
      <vt:lpstr>家族同席の意義</vt:lpstr>
      <vt:lpstr>家族同席の意義①</vt:lpstr>
      <vt:lpstr>家族同席の意義②</vt:lpstr>
      <vt:lpstr>家族同席の意義③</vt:lpstr>
      <vt:lpstr>PowerPoint プレゼンテーション</vt:lpstr>
      <vt:lpstr>PowerPoint プレゼンテーション</vt:lpstr>
      <vt:lpstr>知るタイミングによって</vt:lpstr>
      <vt:lpstr>ポイント</vt:lpstr>
      <vt:lpstr>ゼロリスクを求める日本人</vt:lpstr>
      <vt:lpstr>家族の「同席」から「関与」へ</vt:lpstr>
      <vt:lpstr>家族の関与</vt:lpstr>
      <vt:lpstr>休職期間</vt:lpstr>
      <vt:lpstr>ネガティブ情報をどのように伝えるか</vt:lpstr>
      <vt:lpstr>現実的かつ実行性の高い結論</vt:lpstr>
      <vt:lpstr>家族の誰と？</vt:lpstr>
      <vt:lpstr>復職時の関与</vt:lpstr>
      <vt:lpstr>家族にも問題がある場合</vt:lpstr>
      <vt:lpstr>家族の関与に関するまとめ</vt:lpstr>
      <vt:lpstr>よくある反論</vt:lpstr>
      <vt:lpstr>番外編）家族がいない社員の対応</vt:lpstr>
      <vt:lpstr>家族がいない社員の想定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関係者との関わり方　家族編 「死にたい」と言われたら</dc:title>
  <cp:lastModifiedBy>YutaMori</cp:lastModifiedBy>
  <cp:revision>28</cp:revision>
  <dcterms:modified xsi:type="dcterms:W3CDTF">2019-07-31T05:40:53Z</dcterms:modified>
</cp:coreProperties>
</file>